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2"/>
  </p:notesMasterIdLst>
  <p:sldIdLst>
    <p:sldId id="275" r:id="rId2"/>
    <p:sldId id="303" r:id="rId3"/>
    <p:sldId id="259" r:id="rId4"/>
    <p:sldId id="280" r:id="rId5"/>
    <p:sldId id="284" r:id="rId6"/>
    <p:sldId id="282" r:id="rId7"/>
    <p:sldId id="304" r:id="rId8"/>
    <p:sldId id="294" r:id="rId9"/>
    <p:sldId id="305" r:id="rId10"/>
    <p:sldId id="307" r:id="rId11"/>
    <p:sldId id="306" r:id="rId12"/>
    <p:sldId id="308" r:id="rId13"/>
    <p:sldId id="281" r:id="rId14"/>
    <p:sldId id="261" r:id="rId15"/>
    <p:sldId id="298" r:id="rId16"/>
    <p:sldId id="286" r:id="rId17"/>
    <p:sldId id="278" r:id="rId18"/>
    <p:sldId id="266" r:id="rId19"/>
    <p:sldId id="268" r:id="rId20"/>
    <p:sldId id="283" r:id="rId21"/>
    <p:sldId id="309" r:id="rId22"/>
    <p:sldId id="299" r:id="rId23"/>
    <p:sldId id="300" r:id="rId24"/>
    <p:sldId id="310" r:id="rId25"/>
    <p:sldId id="297" r:id="rId26"/>
    <p:sldId id="296" r:id="rId27"/>
    <p:sldId id="293" r:id="rId28"/>
    <p:sldId id="311" r:id="rId29"/>
    <p:sldId id="287" r:id="rId30"/>
    <p:sldId id="285" r:id="rId31"/>
    <p:sldId id="276" r:id="rId32"/>
    <p:sldId id="277" r:id="rId33"/>
    <p:sldId id="274" r:id="rId34"/>
    <p:sldId id="273" r:id="rId35"/>
    <p:sldId id="271" r:id="rId36"/>
    <p:sldId id="272" r:id="rId37"/>
    <p:sldId id="269" r:id="rId38"/>
    <p:sldId id="270" r:id="rId39"/>
    <p:sldId id="267" r:id="rId40"/>
    <p:sldId id="27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8" autoAdjust="0"/>
    <p:restoredTop sz="86391" autoAdjust="0"/>
  </p:normalViewPr>
  <p:slideViewPr>
    <p:cSldViewPr>
      <p:cViewPr>
        <p:scale>
          <a:sx n="110" d="100"/>
          <a:sy n="110" d="100"/>
        </p:scale>
        <p:origin x="-92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0.xml"/><Relationship Id="rId7" Type="http://schemas.openxmlformats.org/officeDocument/2006/relationships/slide" Target="slides/slide21.xml"/><Relationship Id="rId2" Type="http://schemas.openxmlformats.org/officeDocument/2006/relationships/slide" Target="slides/slide9.xml"/><Relationship Id="rId1" Type="http://schemas.openxmlformats.org/officeDocument/2006/relationships/slide" Target="slides/slide8.xml"/><Relationship Id="rId6" Type="http://schemas.openxmlformats.org/officeDocument/2006/relationships/slide" Target="slides/slide20.xml"/><Relationship Id="rId5" Type="http://schemas.openxmlformats.org/officeDocument/2006/relationships/slide" Target="slides/slide12.xml"/><Relationship Id="rId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95BEC-1904-4796-8A29-CA7C57AE85D8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B7208-DA38-4919-A3A6-9763043DF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59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B7208-DA38-4919-A3A6-9763043DFC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07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346DE0-52F4-4CBD-9C03-CA5FA9CB43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78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72EFE286-616F-4E21-AE6F-67254B0DA874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ubs.usgs.gov/tm/tm6-a31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53000" y="4419600"/>
            <a:ext cx="3962400" cy="1981200"/>
          </a:xfrm>
        </p:spPr>
        <p:txBody>
          <a:bodyPr/>
          <a:lstStyle/>
          <a:p>
            <a:pPr algn="ctr"/>
            <a:r>
              <a:rPr lang="en-US" sz="2800" dirty="0" smtClean="0"/>
              <a:t>April 25, 2012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Steve Westenbroek</a:t>
            </a:r>
            <a:br>
              <a:rPr lang="en-US" sz="2800" dirty="0" smtClean="0"/>
            </a:br>
            <a:r>
              <a:rPr lang="en-US" sz="1800" dirty="0" smtClean="0"/>
              <a:t>Wisconsin Water Science Center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0"/>
            <a:ext cx="665438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Courier New" pitchFamily="49" charset="0"/>
                <a:cs typeface="Courier New" pitchFamily="49" charset="0"/>
              </a:rPr>
              <a:t>Meet</a:t>
            </a:r>
            <a:r>
              <a:rPr lang="en-US" sz="13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3800" dirty="0" err="1" smtClean="0">
                <a:latin typeface="Courier New" pitchFamily="49" charset="0"/>
                <a:cs typeface="Courier New" pitchFamily="49" charset="0"/>
              </a:rPr>
              <a:t>swb</a:t>
            </a:r>
            <a:endParaRPr lang="en-US" sz="138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(Soil-Water-Balance Model)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5" descr="SWB-Fish-Climate-FIG 1 - color - ASCE Pa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"/>
          <a:stretch>
            <a:fillRect/>
          </a:stretch>
        </p:blipFill>
        <p:spPr bwMode="auto">
          <a:xfrm>
            <a:off x="304800" y="3061447"/>
            <a:ext cx="4776914" cy="364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47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smwesten\AppData\Local\Microsoft\Windows\Temporary Internet Files\Content.IE5\512I7V40\MC900290031[1].wmf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141" y="2057400"/>
            <a:ext cx="727295" cy="86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43787" y="1792069"/>
            <a:ext cx="1406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interception</a:t>
            </a:r>
          </a:p>
          <a:p>
            <a:pPr algn="ctr"/>
            <a:r>
              <a:rPr lang="en-US" b="1" dirty="0" smtClean="0"/>
              <a:t>storage</a:t>
            </a:r>
            <a:endParaRPr lang="en-US" b="1" dirty="0"/>
          </a:p>
        </p:txBody>
      </p:sp>
      <p:pic>
        <p:nvPicPr>
          <p:cNvPr id="4103" name="Picture 7" descr="C:\Users\smwesten\AppData\Local\Microsoft\Windows\Temporary Internet Files\Content.IE5\512I7V40\MC900290031[1].wmf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541" y="4126468"/>
            <a:ext cx="1371600" cy="162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40141" y="549806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  <a:r>
              <a:rPr lang="en-US" b="1" dirty="0" smtClean="0"/>
              <a:t>oil storage</a:t>
            </a:r>
            <a:endParaRPr lang="en-US" b="1" dirty="0"/>
          </a:p>
        </p:txBody>
      </p:sp>
      <p:pic>
        <p:nvPicPr>
          <p:cNvPr id="4104" name="Picture 8" descr="C:\Users\smwesten\AppData\Local\Microsoft\Windows\Temporary Internet Files\Content.IE5\512I7V40\MC900290031[1].wmf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41" y="2057400"/>
            <a:ext cx="757237" cy="89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330141" y="2667000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</a:t>
            </a:r>
            <a:r>
              <a:rPr lang="en-US" b="1" dirty="0" smtClean="0"/>
              <a:t>now</a:t>
            </a:r>
          </a:p>
          <a:p>
            <a:pPr algn="ctr"/>
            <a:r>
              <a:rPr lang="en-US" b="1" dirty="0" smtClean="0"/>
              <a:t>storage</a:t>
            </a:r>
            <a:endParaRPr lang="en-US" b="1" dirty="0"/>
          </a:p>
        </p:txBody>
      </p:sp>
      <p:pic>
        <p:nvPicPr>
          <p:cNvPr id="4105" name="Picture 9" descr="C:\Users\smwesten\AppData\Local\Microsoft\Windows\Temporary Internet Files\Content.IE5\512I7V40\MC900198101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66840" y="4126467"/>
            <a:ext cx="530383" cy="99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smwesten\AppData\Local\Microsoft\Windows\Temporary Internet Files\Content.IE5\512I7V40\MC900290031[1].wmf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141" y="5483973"/>
            <a:ext cx="838200" cy="9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urved Connector 7"/>
          <p:cNvCxnSpPr>
            <a:stCxn id="4104" idx="3"/>
            <a:endCxn id="4103" idx="0"/>
          </p:cNvCxnSpPr>
          <p:nvPr/>
        </p:nvCxnSpPr>
        <p:spPr>
          <a:xfrm>
            <a:off x="1630178" y="2505955"/>
            <a:ext cx="3205163" cy="1620513"/>
          </a:xfrm>
          <a:prstGeom prst="curvedConnector2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325032">
            <a:off x="2930341" y="253894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snowmelt</a:t>
            </a:r>
            <a:endParaRPr lang="en-US" dirty="0"/>
          </a:p>
        </p:txBody>
      </p:sp>
      <p:pic>
        <p:nvPicPr>
          <p:cNvPr id="4106" name="Picture 10" descr="C:\Program Files (x86)\Microsoft Office\MEDIA\CAGCAT10\j0293828.wm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418" y="152400"/>
            <a:ext cx="1337523" cy="14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urved Connector 28"/>
          <p:cNvCxnSpPr>
            <a:stCxn id="4106" idx="2"/>
            <a:endCxn id="4104" idx="0"/>
          </p:cNvCxnSpPr>
          <p:nvPr/>
        </p:nvCxnSpPr>
        <p:spPr>
          <a:xfrm rot="5400000">
            <a:off x="2765426" y="46646"/>
            <a:ext cx="496888" cy="3524620"/>
          </a:xfrm>
          <a:prstGeom prst="curvedConnector3">
            <a:avLst>
              <a:gd name="adj1" fmla="val 25280"/>
            </a:avLst>
          </a:prstGeom>
          <a:ln w="57150">
            <a:solidFill>
              <a:schemeClr val="tx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4106" idx="2"/>
            <a:endCxn id="4102" idx="0"/>
          </p:cNvCxnSpPr>
          <p:nvPr/>
        </p:nvCxnSpPr>
        <p:spPr>
          <a:xfrm rot="16200000" flipH="1">
            <a:off x="5082040" y="1254651"/>
            <a:ext cx="496888" cy="1108609"/>
          </a:xfrm>
          <a:prstGeom prst="curvedConnector3">
            <a:avLst>
              <a:gd name="adj1" fmla="val 50000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4106" idx="2"/>
            <a:endCxn id="4103" idx="0"/>
          </p:cNvCxnSpPr>
          <p:nvPr/>
        </p:nvCxnSpPr>
        <p:spPr>
          <a:xfrm rot="16200000" flipH="1">
            <a:off x="3522782" y="2813909"/>
            <a:ext cx="2565956" cy="59161"/>
          </a:xfrm>
          <a:prstGeom prst="curvedConnector3">
            <a:avLst>
              <a:gd name="adj1" fmla="val 40957"/>
            </a:avLst>
          </a:prstGeom>
          <a:ln w="5715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7" name="Picture 11" descr="C:\Users\smwesten\AppData\Local\Microsoft\Windows\Temporary Internet Files\Content.IE5\Q48J3MIH\MC9004397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93987">
            <a:off x="5528392" y="2933978"/>
            <a:ext cx="1211382" cy="218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smwesten\AppData\Local\Microsoft\Windows\Temporary Internet Files\Content.IE5\21K63LLG\MC900431561[1]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2534">
            <a:off x="3169356" y="4248742"/>
            <a:ext cx="1024730" cy="64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" descr="C:\Users\smwesten\AppData\Local\Microsoft\Windows\Temporary Internet Files\Content.IE5\512I7V40\MC900290031[1].wmf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941" y="3962400"/>
            <a:ext cx="838200" cy="9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C:\Users\smwesten\AppData\Local\Microsoft\Windows\Temporary Internet Files\Content.IE5\21K63LLG\MC900431561[1]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2534">
            <a:off x="5988756" y="4777935"/>
            <a:ext cx="1024730" cy="64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Curved Connector 40"/>
          <p:cNvCxnSpPr>
            <a:stCxn id="51" idx="3"/>
            <a:endCxn id="4105" idx="3"/>
          </p:cNvCxnSpPr>
          <p:nvPr/>
        </p:nvCxnSpPr>
        <p:spPr>
          <a:xfrm flipV="1">
            <a:off x="7010481" y="4626136"/>
            <a:ext cx="656359" cy="527681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51" idx="3"/>
            <a:endCxn id="16" idx="0"/>
          </p:cNvCxnSpPr>
          <p:nvPr/>
        </p:nvCxnSpPr>
        <p:spPr>
          <a:xfrm>
            <a:off x="7010481" y="5153817"/>
            <a:ext cx="834760" cy="330156"/>
          </a:xfrm>
          <a:prstGeom prst="curvedConnector2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 rot="539262">
            <a:off x="3198476" y="394443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runoff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 rot="539262">
            <a:off x="6293539" y="4549204"/>
            <a:ext cx="704155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runoff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 rot="5214427">
            <a:off x="4544543" y="238003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rainfall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 rot="21401937">
            <a:off x="2490233" y="1331993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snowfall</a:t>
            </a:r>
            <a:endParaRPr lang="en-US" dirty="0"/>
          </a:p>
        </p:txBody>
      </p:sp>
      <p:pic>
        <p:nvPicPr>
          <p:cNvPr id="62" name="Picture 12" descr="C:\Users\smwesten\AppData\Local\Microsoft\Windows\Temporary Internet Files\Content.IE5\21K63LLG\MC900431561[1]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88875">
            <a:off x="4152348" y="6030242"/>
            <a:ext cx="780780" cy="48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2592190" y="5867400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recharge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 rot="20702983">
            <a:off x="6906618" y="2808595"/>
            <a:ext cx="199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evapotranspiration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788911" y="4841544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[upslope cell]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121341" y="6336268"/>
            <a:ext cx="173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[downslope cell]</a:t>
            </a:r>
            <a:endParaRPr lang="en-US" dirty="0"/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xfrm>
            <a:off x="152400" y="4876800"/>
            <a:ext cx="2223301" cy="1976101"/>
          </a:xfrm>
        </p:spPr>
        <p:txBody>
          <a:bodyPr/>
          <a:lstStyle/>
          <a:p>
            <a:r>
              <a:rPr lang="en-US" u="sng" dirty="0" err="1" smtClean="0"/>
              <a:t>swb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water</a:t>
            </a:r>
            <a:br>
              <a:rPr lang="en-US" dirty="0" smtClean="0"/>
            </a:br>
            <a:r>
              <a:rPr lang="en-US" dirty="0" smtClean="0"/>
              <a:t>balance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96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7" name="Picture 11" descr="C:\Users\smwesten\AppData\Local\Microsoft\Windows\Temporary Internet Files\Content.IE5\Q48J3MIH\MC900439799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93987">
            <a:off x="5528392" y="2933978"/>
            <a:ext cx="1211382" cy="218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 rot="20702983">
            <a:off x="6906618" y="2808595"/>
            <a:ext cx="199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evapotranspiration</a:t>
            </a:r>
            <a:endParaRPr lang="en-US" dirty="0"/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xfrm>
            <a:off x="152400" y="4876800"/>
            <a:ext cx="2223301" cy="1976101"/>
          </a:xfrm>
        </p:spPr>
        <p:txBody>
          <a:bodyPr/>
          <a:lstStyle/>
          <a:p>
            <a:r>
              <a:rPr lang="en-US" u="sng" dirty="0" err="1" smtClean="0"/>
              <a:t>swb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water</a:t>
            </a:r>
            <a:br>
              <a:rPr lang="en-US" dirty="0" smtClean="0"/>
            </a:br>
            <a:r>
              <a:rPr lang="en-US" dirty="0" smtClean="0"/>
              <a:t>balance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481548" y="1502926"/>
            <a:ext cx="3700052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err="1" smtClean="0"/>
              <a:t>Thornthwaite</a:t>
            </a:r>
            <a:r>
              <a:rPr lang="en-US" sz="2800" dirty="0" smtClean="0"/>
              <a:t>-Mather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err="1" smtClean="0"/>
              <a:t>Turc</a:t>
            </a:r>
            <a:endParaRPr lang="en-US" sz="28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Jensen-</a:t>
            </a:r>
            <a:r>
              <a:rPr lang="en-US" sz="2800" dirty="0" err="1" smtClean="0"/>
              <a:t>Haise</a:t>
            </a:r>
            <a:endParaRPr lang="en-US" sz="28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err="1" smtClean="0"/>
              <a:t>Blaney-Criddle</a:t>
            </a:r>
            <a:endParaRPr lang="en-US" sz="28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Hargreaves-</a:t>
            </a:r>
            <a:r>
              <a:rPr lang="en-US" sz="2800" dirty="0" err="1" smtClean="0"/>
              <a:t>Samani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726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smwesten\AppData\Local\Microsoft\Windows\Temporary Internet Files\Content.IE5\512I7V40\MC900290031[1].wmf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141" y="2057400"/>
            <a:ext cx="727295" cy="86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43787" y="1792069"/>
            <a:ext cx="1406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interception</a:t>
            </a:r>
          </a:p>
          <a:p>
            <a:pPr algn="ctr"/>
            <a:r>
              <a:rPr lang="en-US" b="1" dirty="0" smtClean="0"/>
              <a:t>storage</a:t>
            </a:r>
            <a:endParaRPr lang="en-US" b="1" dirty="0"/>
          </a:p>
        </p:txBody>
      </p:sp>
      <p:pic>
        <p:nvPicPr>
          <p:cNvPr id="4103" name="Picture 7" descr="C:\Users\smwesten\AppData\Local\Microsoft\Windows\Temporary Internet Files\Content.IE5\512I7V40\MC900290031[1].wmf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541" y="4126468"/>
            <a:ext cx="1371600" cy="162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40141" y="549806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  <a:r>
              <a:rPr lang="en-US" b="1" dirty="0" smtClean="0"/>
              <a:t>oil storage</a:t>
            </a:r>
            <a:endParaRPr lang="en-US" b="1" dirty="0"/>
          </a:p>
        </p:txBody>
      </p:sp>
      <p:pic>
        <p:nvPicPr>
          <p:cNvPr id="4104" name="Picture 8" descr="C:\Users\smwesten\AppData\Local\Microsoft\Windows\Temporary Internet Files\Content.IE5\512I7V40\MC900290031[1].wmf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41" y="2057400"/>
            <a:ext cx="757237" cy="89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330141" y="2667000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</a:t>
            </a:r>
            <a:r>
              <a:rPr lang="en-US" b="1" dirty="0" smtClean="0"/>
              <a:t>now</a:t>
            </a:r>
          </a:p>
          <a:p>
            <a:pPr algn="ctr"/>
            <a:r>
              <a:rPr lang="en-US" b="1" dirty="0" smtClean="0"/>
              <a:t>storage</a:t>
            </a:r>
            <a:endParaRPr lang="en-US" b="1" dirty="0"/>
          </a:p>
        </p:txBody>
      </p:sp>
      <p:pic>
        <p:nvPicPr>
          <p:cNvPr id="4105" name="Picture 9" descr="C:\Users\smwesten\AppData\Local\Microsoft\Windows\Temporary Internet Files\Content.IE5\512I7V40\MC900198101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66840" y="4126467"/>
            <a:ext cx="530383" cy="99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smwesten\AppData\Local\Microsoft\Windows\Temporary Internet Files\Content.IE5\512I7V40\MC900290031[1].wmf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141" y="5483973"/>
            <a:ext cx="838200" cy="9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urved Connector 7"/>
          <p:cNvCxnSpPr>
            <a:stCxn id="4104" idx="3"/>
            <a:endCxn id="4103" idx="0"/>
          </p:cNvCxnSpPr>
          <p:nvPr/>
        </p:nvCxnSpPr>
        <p:spPr>
          <a:xfrm>
            <a:off x="1630178" y="2505955"/>
            <a:ext cx="3205163" cy="1620513"/>
          </a:xfrm>
          <a:prstGeom prst="curvedConnector2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325032">
            <a:off x="2930341" y="253894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snowmelt</a:t>
            </a:r>
            <a:endParaRPr lang="en-US" dirty="0"/>
          </a:p>
        </p:txBody>
      </p:sp>
      <p:pic>
        <p:nvPicPr>
          <p:cNvPr id="4106" name="Picture 10" descr="C:\Program Files (x86)\Microsoft Office\MEDIA\CAGCAT10\j0293828.wm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418" y="152400"/>
            <a:ext cx="1337523" cy="14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urved Connector 28"/>
          <p:cNvCxnSpPr>
            <a:stCxn id="4106" idx="2"/>
            <a:endCxn id="4104" idx="0"/>
          </p:cNvCxnSpPr>
          <p:nvPr/>
        </p:nvCxnSpPr>
        <p:spPr>
          <a:xfrm rot="5400000">
            <a:off x="2765426" y="46646"/>
            <a:ext cx="496888" cy="3524620"/>
          </a:xfrm>
          <a:prstGeom prst="curvedConnector3">
            <a:avLst>
              <a:gd name="adj1" fmla="val 25280"/>
            </a:avLst>
          </a:prstGeom>
          <a:ln w="57150">
            <a:solidFill>
              <a:schemeClr val="tx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4106" idx="2"/>
            <a:endCxn id="4102" idx="0"/>
          </p:cNvCxnSpPr>
          <p:nvPr/>
        </p:nvCxnSpPr>
        <p:spPr>
          <a:xfrm rot="16200000" flipH="1">
            <a:off x="5082040" y="1254651"/>
            <a:ext cx="496888" cy="1108609"/>
          </a:xfrm>
          <a:prstGeom prst="curvedConnector3">
            <a:avLst>
              <a:gd name="adj1" fmla="val 50000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4106" idx="2"/>
            <a:endCxn id="4103" idx="0"/>
          </p:cNvCxnSpPr>
          <p:nvPr/>
        </p:nvCxnSpPr>
        <p:spPr>
          <a:xfrm rot="16200000" flipH="1">
            <a:off x="3522782" y="2813909"/>
            <a:ext cx="2565956" cy="59161"/>
          </a:xfrm>
          <a:prstGeom prst="curvedConnector3">
            <a:avLst>
              <a:gd name="adj1" fmla="val 40957"/>
            </a:avLst>
          </a:prstGeom>
          <a:ln w="5715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7" name="Picture 11" descr="C:\Users\smwesten\AppData\Local\Microsoft\Windows\Temporary Internet Files\Content.IE5\Q48J3MIH\MC9004397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93987">
            <a:off x="5528392" y="2933978"/>
            <a:ext cx="1211382" cy="218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smwesten\AppData\Local\Microsoft\Windows\Temporary Internet Files\Content.IE5\21K63LLG\MC900431561[1]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2534">
            <a:off x="3169356" y="4248742"/>
            <a:ext cx="1024730" cy="64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" descr="C:\Users\smwesten\AppData\Local\Microsoft\Windows\Temporary Internet Files\Content.IE5\512I7V40\MC900290031[1].wmf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941" y="3962400"/>
            <a:ext cx="838200" cy="9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C:\Users\smwesten\AppData\Local\Microsoft\Windows\Temporary Internet Files\Content.IE5\21K63LLG\MC900431561[1]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2534">
            <a:off x="5988756" y="4777935"/>
            <a:ext cx="1024730" cy="64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Curved Connector 40"/>
          <p:cNvCxnSpPr>
            <a:stCxn id="51" idx="3"/>
            <a:endCxn id="4105" idx="3"/>
          </p:cNvCxnSpPr>
          <p:nvPr/>
        </p:nvCxnSpPr>
        <p:spPr>
          <a:xfrm flipV="1">
            <a:off x="7010481" y="4626136"/>
            <a:ext cx="656359" cy="527681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51" idx="3"/>
            <a:endCxn id="16" idx="0"/>
          </p:cNvCxnSpPr>
          <p:nvPr/>
        </p:nvCxnSpPr>
        <p:spPr>
          <a:xfrm>
            <a:off x="7010481" y="5153817"/>
            <a:ext cx="834760" cy="330156"/>
          </a:xfrm>
          <a:prstGeom prst="curvedConnector2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 rot="539262">
            <a:off x="3198476" y="394443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runoff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 rot="539262">
            <a:off x="6293539" y="4549204"/>
            <a:ext cx="704155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runoff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 rot="5214427">
            <a:off x="4544543" y="238003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rainfall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 rot="21401937">
            <a:off x="2490233" y="1331993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snowfall</a:t>
            </a:r>
            <a:endParaRPr lang="en-US" dirty="0"/>
          </a:p>
        </p:txBody>
      </p:sp>
      <p:pic>
        <p:nvPicPr>
          <p:cNvPr id="62" name="Picture 12" descr="C:\Users\smwesten\AppData\Local\Microsoft\Windows\Temporary Internet Files\Content.IE5\21K63LLG\MC900431561[1]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88875">
            <a:off x="4152348" y="6030242"/>
            <a:ext cx="780780" cy="48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2592190" y="5867400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recharge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 rot="20702983">
            <a:off x="6906618" y="2808595"/>
            <a:ext cx="199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evapotranspiration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788911" y="4841544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[upslope cell]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121341" y="6336268"/>
            <a:ext cx="173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[downslope cell]</a:t>
            </a:r>
            <a:endParaRPr lang="en-US" dirty="0"/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xfrm>
            <a:off x="152400" y="4876800"/>
            <a:ext cx="2223301" cy="1976101"/>
          </a:xfrm>
        </p:spPr>
        <p:txBody>
          <a:bodyPr/>
          <a:lstStyle/>
          <a:p>
            <a:r>
              <a:rPr lang="en-US" u="sng" dirty="0" err="1" smtClean="0"/>
              <a:t>swb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water</a:t>
            </a:r>
            <a:br>
              <a:rPr lang="en-US" dirty="0" smtClean="0"/>
            </a:br>
            <a:r>
              <a:rPr lang="en-US" dirty="0" smtClean="0"/>
              <a:t>balance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2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219200"/>
          </a:xfrm>
        </p:spPr>
        <p:txBody>
          <a:bodyPr/>
          <a:lstStyle/>
          <a:p>
            <a:r>
              <a:rPr lang="en-US" sz="4000" dirty="0" smtClean="0"/>
              <a:t>how much moisture can be pulled from the soil?</a:t>
            </a:r>
            <a:endParaRPr lang="en-US" sz="4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6294" y="6504159"/>
            <a:ext cx="392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Source: </a:t>
            </a:r>
            <a:r>
              <a:rPr lang="en-US" i="1" dirty="0" err="1" smtClean="0"/>
              <a:t>Thornthwaite</a:t>
            </a:r>
            <a:r>
              <a:rPr lang="en-US" i="1" dirty="0" smtClean="0"/>
              <a:t> and Mather, 1957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4" t="8284" r="39196" b="10792"/>
          <a:stretch/>
        </p:blipFill>
        <p:spPr>
          <a:xfrm rot="5400000">
            <a:off x="2890669" y="-368972"/>
            <a:ext cx="3757566" cy="856277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4" t="63343" r="20477" b="15697"/>
          <a:stretch/>
        </p:blipFill>
        <p:spPr bwMode="auto">
          <a:xfrm rot="16200000">
            <a:off x="6404041" y="2892359"/>
            <a:ext cx="4038599" cy="99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5400" y="1652635"/>
            <a:ext cx="434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Accumulated Potential Water Loss (APWL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318066" y="3334867"/>
            <a:ext cx="331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Soil Moisture </a:t>
            </a:r>
            <a:r>
              <a:rPr lang="en-US" dirty="0" smtClean="0"/>
              <a:t>Capacity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378208" y="5925731"/>
                <a:ext cx="3342262" cy="763094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𝐴𝑃𝑊𝐿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𝑝𝑟𝑒𝑐𝑖𝑝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𝑝𝑜𝑡𝐸𝑇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08" y="5925731"/>
                <a:ext cx="3342262" cy="76309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46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3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6375"/>
            <a:ext cx="8458200" cy="649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59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7772400" cy="914400"/>
          </a:xfrm>
        </p:spPr>
        <p:txBody>
          <a:bodyPr/>
          <a:lstStyle/>
          <a:p>
            <a:r>
              <a:rPr lang="en-US" sz="2800" dirty="0"/>
              <a:t>m</a:t>
            </a:r>
            <a:r>
              <a:rPr lang="en-US" sz="2800" dirty="0" smtClean="0"/>
              <a:t>any </a:t>
            </a:r>
            <a:r>
              <a:rPr lang="en-US" sz="2800" dirty="0" smtClean="0"/>
              <a:t>existing tools for estimating potential recharge</a:t>
            </a:r>
            <a:endParaRPr 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9931"/>
            <a:ext cx="2448274" cy="3173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2117">
            <a:off x="2375719" y="2111723"/>
            <a:ext cx="4248150" cy="2177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7078">
            <a:off x="347791" y="4450295"/>
            <a:ext cx="3857625" cy="1641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867">
            <a:off x="5400421" y="1323153"/>
            <a:ext cx="3250683" cy="342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200400"/>
            <a:ext cx="4784298" cy="293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829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68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658" y="3539748"/>
            <a:ext cx="1577976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69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410" y="2625348"/>
            <a:ext cx="1592263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70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18" y="1734722"/>
            <a:ext cx="15875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71" name="Picture 1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66" y="857301"/>
            <a:ext cx="1584326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72" name="Picture 2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4800600"/>
            <a:ext cx="1631950" cy="1884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73" name="Picture 2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0" y="917195"/>
            <a:ext cx="1855363" cy="2099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" t="3211" r="30917" b="6079"/>
          <a:stretch/>
        </p:blipFill>
        <p:spPr bwMode="auto">
          <a:xfrm>
            <a:off x="6140821" y="4116476"/>
            <a:ext cx="2425626" cy="2563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00504" y="1034268"/>
            <a:ext cx="2502588" cy="35393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Soil hydrologic group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6524" y="1905000"/>
            <a:ext cx="2040923" cy="35393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D8 flow direction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9249" y="2649122"/>
            <a:ext cx="1852923" cy="61554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Available water</a:t>
            </a:r>
          </a:p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content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7743" y="3563522"/>
            <a:ext cx="1965583" cy="61554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Land use / land </a:t>
            </a:r>
          </a:p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cover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8921" y="457200"/>
            <a:ext cx="2520350" cy="40010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Potential recharge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7401" y="5562601"/>
            <a:ext cx="3558326" cy="87715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Gridded or tabular</a:t>
            </a:r>
          </a:p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daily precipitation, minimum</a:t>
            </a:r>
          </a:p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and maximum air temperature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 rot="21045615">
            <a:off x="4569799" y="5334000"/>
            <a:ext cx="845667" cy="228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1428333">
            <a:off x="4719682" y="4686299"/>
            <a:ext cx="845667" cy="228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01409" y="3505944"/>
            <a:ext cx="788978" cy="46165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swb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Right Arrow 17"/>
          <p:cNvSpPr/>
          <p:nvPr/>
        </p:nvSpPr>
        <p:spPr>
          <a:xfrm rot="16619211">
            <a:off x="7132190" y="3221368"/>
            <a:ext cx="442888" cy="23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68870" y="135046"/>
            <a:ext cx="5105400" cy="522204"/>
          </a:xfrm>
        </p:spPr>
        <p:txBody>
          <a:bodyPr/>
          <a:lstStyle/>
          <a:p>
            <a:r>
              <a:rPr lang="en-US" sz="2800" dirty="0" err="1" smtClean="0"/>
              <a:t>swb</a:t>
            </a:r>
            <a:r>
              <a:rPr lang="en-US" sz="2800" dirty="0" smtClean="0"/>
              <a:t> is easy to begin using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2565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10600" cy="457200"/>
          </a:xfrm>
        </p:spPr>
        <p:txBody>
          <a:bodyPr/>
          <a:lstStyle/>
          <a:p>
            <a:r>
              <a:rPr lang="en-US" sz="2400" dirty="0" err="1" smtClean="0"/>
              <a:t>swb</a:t>
            </a:r>
            <a:r>
              <a:rPr lang="en-US" sz="2400" dirty="0" smtClean="0"/>
              <a:t> designed from the start for groundwater problems</a:t>
            </a:r>
            <a:endParaRPr lang="en-US" sz="2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915918"/>
            <a:ext cx="6429376" cy="5120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3730" y="6019800"/>
            <a:ext cx="207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Source: </a:t>
            </a:r>
            <a:r>
              <a:rPr lang="en-US" i="1" dirty="0" err="1" smtClean="0"/>
              <a:t>Dripps</a:t>
            </a:r>
            <a:r>
              <a:rPr lang="en-US" i="1" dirty="0" smtClean="0"/>
              <a:t>, 2003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0112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15963"/>
          </a:xfrm>
        </p:spPr>
        <p:txBody>
          <a:bodyPr/>
          <a:lstStyle/>
          <a:p>
            <a:r>
              <a:rPr lang="en-US" sz="3600" dirty="0" err="1" smtClean="0"/>
              <a:t>swb</a:t>
            </a:r>
            <a:r>
              <a:rPr lang="en-US" sz="3600" dirty="0" smtClean="0"/>
              <a:t> designed to work with PEST</a:t>
            </a:r>
            <a:endParaRPr lang="en-US" sz="3600" dirty="0" smtClean="0"/>
          </a:p>
        </p:txBody>
      </p:sp>
      <p:pic>
        <p:nvPicPr>
          <p:cNvPr id="169988" name="Picture 4" descr="snow_0314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733800"/>
            <a:ext cx="4343400" cy="27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989" name="Picture 5" descr="snow_011020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85813"/>
            <a:ext cx="4343400" cy="279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990" name="Picture 6" descr="snow_012320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762000"/>
            <a:ext cx="4343400" cy="27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991" name="Picture 7" descr="snow_022520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33800"/>
            <a:ext cx="4343400" cy="27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992" name="Text Box 8"/>
          <p:cNvSpPr txBox="1">
            <a:spLocks noChangeArrowheads="1"/>
          </p:cNvSpPr>
          <p:nvPr/>
        </p:nvSpPr>
        <p:spPr bwMode="auto">
          <a:xfrm>
            <a:off x="806450" y="3138488"/>
            <a:ext cx="717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SWB</a:t>
            </a:r>
          </a:p>
        </p:txBody>
      </p:sp>
      <p:sp>
        <p:nvSpPr>
          <p:cNvPr id="169993" name="Text Box 9"/>
          <p:cNvSpPr txBox="1">
            <a:spLocks noChangeArrowheads="1"/>
          </p:cNvSpPr>
          <p:nvPr/>
        </p:nvSpPr>
        <p:spPr bwMode="auto">
          <a:xfrm>
            <a:off x="2863850" y="3138488"/>
            <a:ext cx="1238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Observed</a:t>
            </a:r>
          </a:p>
        </p:txBody>
      </p:sp>
      <p:sp>
        <p:nvSpPr>
          <p:cNvPr id="169994" name="Text Box 10"/>
          <p:cNvSpPr txBox="1">
            <a:spLocks noChangeArrowheads="1"/>
          </p:cNvSpPr>
          <p:nvPr/>
        </p:nvSpPr>
        <p:spPr bwMode="auto">
          <a:xfrm>
            <a:off x="5257800" y="3138488"/>
            <a:ext cx="717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SWB</a:t>
            </a:r>
          </a:p>
        </p:txBody>
      </p:sp>
      <p:sp>
        <p:nvSpPr>
          <p:cNvPr id="169995" name="Text Box 11"/>
          <p:cNvSpPr txBox="1">
            <a:spLocks noChangeArrowheads="1"/>
          </p:cNvSpPr>
          <p:nvPr/>
        </p:nvSpPr>
        <p:spPr bwMode="auto">
          <a:xfrm>
            <a:off x="7315200" y="3138488"/>
            <a:ext cx="1238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Observed</a:t>
            </a:r>
          </a:p>
        </p:txBody>
      </p:sp>
      <p:sp>
        <p:nvSpPr>
          <p:cNvPr id="169996" name="Text Box 12"/>
          <p:cNvSpPr txBox="1">
            <a:spLocks noChangeArrowheads="1"/>
          </p:cNvSpPr>
          <p:nvPr/>
        </p:nvSpPr>
        <p:spPr bwMode="auto">
          <a:xfrm>
            <a:off x="806450" y="6096000"/>
            <a:ext cx="717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SWB</a:t>
            </a:r>
          </a:p>
        </p:txBody>
      </p:sp>
      <p:sp>
        <p:nvSpPr>
          <p:cNvPr id="169997" name="Text Box 13"/>
          <p:cNvSpPr txBox="1">
            <a:spLocks noChangeArrowheads="1"/>
          </p:cNvSpPr>
          <p:nvPr/>
        </p:nvSpPr>
        <p:spPr bwMode="auto">
          <a:xfrm>
            <a:off x="2863850" y="60960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Observed</a:t>
            </a:r>
          </a:p>
        </p:txBody>
      </p:sp>
      <p:sp>
        <p:nvSpPr>
          <p:cNvPr id="169998" name="Text Box 14"/>
          <p:cNvSpPr txBox="1">
            <a:spLocks noChangeArrowheads="1"/>
          </p:cNvSpPr>
          <p:nvPr/>
        </p:nvSpPr>
        <p:spPr bwMode="auto">
          <a:xfrm>
            <a:off x="5257800" y="6096000"/>
            <a:ext cx="717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SWB</a:t>
            </a:r>
          </a:p>
        </p:txBody>
      </p:sp>
      <p:sp>
        <p:nvSpPr>
          <p:cNvPr id="169999" name="Text Box 15"/>
          <p:cNvSpPr txBox="1">
            <a:spLocks noChangeArrowheads="1"/>
          </p:cNvSpPr>
          <p:nvPr/>
        </p:nvSpPr>
        <p:spPr bwMode="auto">
          <a:xfrm>
            <a:off x="7315200" y="60960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Observed</a:t>
            </a:r>
          </a:p>
        </p:txBody>
      </p:sp>
      <p:sp>
        <p:nvSpPr>
          <p:cNvPr id="170000" name="Text Box 16"/>
          <p:cNvSpPr txBox="1">
            <a:spLocks noChangeArrowheads="1"/>
          </p:cNvSpPr>
          <p:nvPr/>
        </p:nvSpPr>
        <p:spPr bwMode="auto">
          <a:xfrm>
            <a:off x="1371600" y="762000"/>
            <a:ext cx="2012950" cy="366713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3300"/>
                </a:solidFill>
              </a:rPr>
              <a:t>January 10, 2000</a:t>
            </a:r>
          </a:p>
        </p:txBody>
      </p:sp>
      <p:sp>
        <p:nvSpPr>
          <p:cNvPr id="170001" name="Text Box 17"/>
          <p:cNvSpPr txBox="1">
            <a:spLocks noChangeArrowheads="1"/>
          </p:cNvSpPr>
          <p:nvPr/>
        </p:nvSpPr>
        <p:spPr bwMode="auto">
          <a:xfrm>
            <a:off x="5886450" y="762000"/>
            <a:ext cx="2012950" cy="366713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3300"/>
                </a:solidFill>
              </a:rPr>
              <a:t>January 23, 2000</a:t>
            </a:r>
          </a:p>
        </p:txBody>
      </p:sp>
      <p:sp>
        <p:nvSpPr>
          <p:cNvPr id="170002" name="Text Box 18"/>
          <p:cNvSpPr txBox="1">
            <a:spLocks noChangeArrowheads="1"/>
          </p:cNvSpPr>
          <p:nvPr/>
        </p:nvSpPr>
        <p:spPr bwMode="auto">
          <a:xfrm>
            <a:off x="1371600" y="3733800"/>
            <a:ext cx="2114550" cy="366713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3300"/>
                </a:solidFill>
              </a:rPr>
              <a:t>February 25, 2000</a:t>
            </a:r>
          </a:p>
        </p:txBody>
      </p:sp>
      <p:sp>
        <p:nvSpPr>
          <p:cNvPr id="170003" name="Text Box 19"/>
          <p:cNvSpPr txBox="1">
            <a:spLocks noChangeArrowheads="1"/>
          </p:cNvSpPr>
          <p:nvPr/>
        </p:nvSpPr>
        <p:spPr bwMode="auto">
          <a:xfrm>
            <a:off x="5886450" y="3733800"/>
            <a:ext cx="1809750" cy="366713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3300"/>
                </a:solidFill>
              </a:rPr>
              <a:t>March 14, 2000</a:t>
            </a:r>
          </a:p>
        </p:txBody>
      </p:sp>
    </p:spTree>
    <p:extLst>
      <p:ext uri="{BB962C8B-B14F-4D97-AF65-F5344CB8AC3E}">
        <p14:creationId xmlns:p14="http://schemas.microsoft.com/office/powerpoint/2010/main" val="2839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98437"/>
            <a:ext cx="4419600" cy="487363"/>
          </a:xfrm>
        </p:spPr>
        <p:txBody>
          <a:bodyPr/>
          <a:lstStyle/>
          <a:p>
            <a:r>
              <a:rPr lang="en-US" sz="2000" dirty="0" smtClean="0"/>
              <a:t>Initial SWB-derived recharge</a:t>
            </a:r>
          </a:p>
        </p:txBody>
      </p:sp>
      <p:pic>
        <p:nvPicPr>
          <p:cNvPr id="174083" name="Picture 3" descr="SWB-Fish-Climate-FIG 1 - color - ASCE Pa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"/>
          <a:stretch>
            <a:fillRect/>
          </a:stretch>
        </p:blipFill>
        <p:spPr bwMode="auto">
          <a:xfrm>
            <a:off x="152400" y="609600"/>
            <a:ext cx="50292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084" name="Text Box 4"/>
          <p:cNvSpPr txBox="1">
            <a:spLocks noChangeArrowheads="1"/>
          </p:cNvSpPr>
          <p:nvPr/>
        </p:nvSpPr>
        <p:spPr bwMode="auto">
          <a:xfrm>
            <a:off x="76200" y="4419600"/>
            <a:ext cx="3943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Mean annual recharge for the period 1989-2000</a:t>
            </a:r>
          </a:p>
        </p:txBody>
      </p:sp>
      <p:pic>
        <p:nvPicPr>
          <p:cNvPr id="174086" name="Picture 6" descr="SWB-Fish-Climate-FIG 1a - color - ASCE Pap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4953000" cy="382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087" name="Text Box 7"/>
          <p:cNvSpPr txBox="1">
            <a:spLocks noChangeArrowheads="1"/>
          </p:cNvSpPr>
          <p:nvPr/>
        </p:nvSpPr>
        <p:spPr bwMode="auto">
          <a:xfrm>
            <a:off x="3733800" y="6248400"/>
            <a:ext cx="52926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Mean annual recharge for various periods, usually 1970-2000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334000" y="1722437"/>
            <a:ext cx="3657600" cy="487363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 spc="-100" baseline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sz="2000" dirty="0" smtClean="0"/>
              <a:t>USGS gage-derived recharge</a:t>
            </a:r>
          </a:p>
          <a:p>
            <a:pPr algn="ctr"/>
            <a:r>
              <a:rPr lang="en-US" sz="1600" dirty="0" smtClean="0"/>
              <a:t>(</a:t>
            </a:r>
            <a:r>
              <a:rPr lang="en-US" sz="1600" dirty="0" err="1" smtClean="0"/>
              <a:t>Gebert</a:t>
            </a:r>
            <a:r>
              <a:rPr lang="en-US" sz="1600" dirty="0" smtClean="0"/>
              <a:t> and others, 2007)</a:t>
            </a:r>
          </a:p>
        </p:txBody>
      </p:sp>
    </p:spTree>
    <p:extLst>
      <p:ext uri="{BB962C8B-B14F-4D97-AF65-F5344CB8AC3E}">
        <p14:creationId xmlns:p14="http://schemas.microsoft.com/office/powerpoint/2010/main" val="312549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 smtClean="0"/>
              <a:t>swb</a:t>
            </a:r>
            <a:endParaRPr lang="en-US" sz="6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4400" y="1828800"/>
            <a:ext cx="6324600" cy="4526760"/>
          </a:xfrm>
        </p:spPr>
        <p:txBody>
          <a:bodyPr>
            <a:normAutofit/>
          </a:bodyPr>
          <a:lstStyle/>
          <a:p>
            <a:r>
              <a:rPr lang="en-US" sz="3200" dirty="0"/>
              <a:t>w</a:t>
            </a:r>
            <a:r>
              <a:rPr lang="en-US" sz="3200" dirty="0" smtClean="0"/>
              <a:t>hat is it?</a:t>
            </a:r>
          </a:p>
          <a:p>
            <a:r>
              <a:rPr lang="en-US" sz="3200" dirty="0"/>
              <a:t>w</a:t>
            </a:r>
            <a:r>
              <a:rPr lang="en-US" sz="3200" dirty="0" smtClean="0"/>
              <a:t>hat does it do?</a:t>
            </a:r>
          </a:p>
          <a:p>
            <a:r>
              <a:rPr lang="en-US" sz="3200" dirty="0"/>
              <a:t>w</a:t>
            </a:r>
            <a:r>
              <a:rPr lang="en-US" sz="3200" dirty="0" smtClean="0"/>
              <a:t>hy would I want to use it?</a:t>
            </a:r>
          </a:p>
          <a:p>
            <a:r>
              <a:rPr lang="en-US" sz="3200" dirty="0" smtClean="0"/>
              <a:t>how can it support my work?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616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191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229600" cy="1371600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version: ported to Fortran 95/2003</a:t>
            </a:r>
            <a:endParaRPr lang="en-US" sz="4000" b="1" dirty="0" smtClean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00985" y="2743200"/>
            <a:ext cx="4648199" cy="341632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Co-conspirators:</a:t>
            </a:r>
          </a:p>
          <a:p>
            <a:pPr lvl="1"/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Wes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Dripps</a:t>
            </a:r>
            <a:endPara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Randy Hunt</a:t>
            </a:r>
          </a:p>
          <a:p>
            <a:pPr lvl="1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Vic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Kelson</a:t>
            </a:r>
            <a:endPara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Ken Bradbury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8160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191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668" y="2895600"/>
            <a:ext cx="6781800" cy="1316736"/>
          </a:xfrm>
        </p:spPr>
        <p:txBody>
          <a:bodyPr/>
          <a:lstStyle/>
          <a:p>
            <a:r>
              <a:rPr lang="en-US" dirty="0" err="1" smtClean="0"/>
              <a:t>swb</a:t>
            </a:r>
            <a:r>
              <a:rPr lang="en-US" dirty="0" smtClean="0"/>
              <a:t> was designed to be easily modified!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304800"/>
            <a:ext cx="7772400" cy="914400"/>
          </a:xfrm>
        </p:spPr>
        <p:txBody>
          <a:bodyPr/>
          <a:lstStyle/>
          <a:p>
            <a:r>
              <a:rPr lang="en-US" sz="3600" dirty="0" err="1" smtClean="0"/>
              <a:t>swb</a:t>
            </a:r>
            <a:r>
              <a:rPr lang="en-US" sz="3600" dirty="0" smtClean="0"/>
              <a:t>: irrigation demand</a:t>
            </a:r>
            <a:endParaRPr lang="en-US" sz="3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412" y="1091046"/>
            <a:ext cx="6248240" cy="5056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8038" y="6280919"/>
            <a:ext cx="734536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Source: Allen</a:t>
            </a:r>
            <a:r>
              <a:rPr lang="en-US" sz="900" dirty="0"/>
              <a:t>, R.G., Pereira, L.S., </a:t>
            </a:r>
            <a:r>
              <a:rPr lang="en-US" sz="900" dirty="0" err="1"/>
              <a:t>Raes</a:t>
            </a:r>
            <a:r>
              <a:rPr lang="en-US" sz="900" dirty="0"/>
              <a:t>, D. and Smith, M., 1998, Crop evapotranspiration-Guidelines for computing crop water requirements-FAO Irrigation and drainage paper 56: Rome, Food and Agriculture Organization of the United Nations, accessed May 5, 2011, at http://www.fao.org/docrep/X0490E/x0490e00.htm#Contents.</a:t>
            </a:r>
            <a:endParaRPr lang="en-US" sz="9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2738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34" y="1461859"/>
            <a:ext cx="7620000" cy="47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8038" y="6280919"/>
            <a:ext cx="734536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Source: Allen</a:t>
            </a:r>
            <a:r>
              <a:rPr lang="en-US" sz="900" dirty="0"/>
              <a:t>, R.G., Pereira, L.S., </a:t>
            </a:r>
            <a:r>
              <a:rPr lang="en-US" sz="900" dirty="0" err="1"/>
              <a:t>Raes</a:t>
            </a:r>
            <a:r>
              <a:rPr lang="en-US" sz="900" dirty="0"/>
              <a:t>, D. and Smith, M., 1998, Crop evapotranspiration-Guidelines for computing crop water requirements-FAO Irrigation and drainage paper 56: Rome, Food and Agriculture Organization of the United Nations, accessed May 5, 2011, at http://www.fao.org/docrep/X0490E/x0490e00.htm#Contents.</a:t>
            </a:r>
            <a:endParaRPr lang="en-US" sz="900" dirty="0">
              <a:effectLst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3400" y="304800"/>
            <a:ext cx="7772400" cy="554736"/>
          </a:xfrm>
        </p:spPr>
        <p:txBody>
          <a:bodyPr/>
          <a:lstStyle/>
          <a:p>
            <a:r>
              <a:rPr lang="en-US" sz="3600" dirty="0" err="1">
                <a:solidFill>
                  <a:srgbClr val="D6ECFF">
                    <a:satMod val="200000"/>
                  </a:srgbClr>
                </a:solidFill>
              </a:rPr>
              <a:t>swb</a:t>
            </a:r>
            <a:r>
              <a:rPr lang="en-US" sz="3600" dirty="0">
                <a:solidFill>
                  <a:srgbClr val="D6ECFF">
                    <a:satMod val="200000"/>
                  </a:srgbClr>
                </a:solidFill>
              </a:rPr>
              <a:t>: irrigation demand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8052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3733800" cy="914400"/>
          </a:xfrm>
        </p:spPr>
        <p:txBody>
          <a:bodyPr/>
          <a:lstStyle/>
          <a:p>
            <a:r>
              <a:rPr lang="en-US" sz="3200" dirty="0" err="1" smtClean="0"/>
              <a:t>swb</a:t>
            </a:r>
            <a:r>
              <a:rPr lang="en-US" sz="3200" dirty="0" smtClean="0"/>
              <a:t>: irrigation demand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81400"/>
            <a:ext cx="4005263" cy="3144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9" y="1752600"/>
            <a:ext cx="4335518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25725"/>
            <a:ext cx="4140347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093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Je-</a:t>
            </a:r>
            <a:r>
              <a:rPr lang="en-US" dirty="0" err="1" smtClean="0"/>
              <a:t>ju</a:t>
            </a:r>
            <a:r>
              <a:rPr lang="en-US" dirty="0" smtClean="0"/>
              <a:t> Island, South Korea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839200" cy="48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072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Je-</a:t>
            </a:r>
            <a:r>
              <a:rPr lang="en-US" dirty="0" err="1" smtClean="0"/>
              <a:t>ju</a:t>
            </a:r>
            <a:r>
              <a:rPr lang="en-US" dirty="0" smtClean="0"/>
              <a:t> Island, South Korea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839200" cy="48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4064" y1="35759" x2="14064" y2="35759"/>
                        <a14:foregroundMark x1="47199" y1="87942" x2="47199" y2="87942"/>
                        <a14:foregroundMark x1="28605" y1="89397" x2="28605" y2="89397"/>
                        <a14:foregroundMark x1="36472" y1="88565" x2="36472" y2="88565"/>
                        <a14:foregroundMark x1="43027" y1="87942" x2="43027" y2="87942"/>
                        <a14:foregroundMark x1="50060" y1="87734" x2="50060" y2="87734"/>
                        <a14:foregroundMark x1="10727" y1="91684" x2="10727" y2="91684"/>
                        <a14:foregroundMark x1="59356" y1="87526" x2="59356" y2="87526"/>
                        <a14:foregroundMark x1="44100" y1="90021" x2="44100" y2="90021"/>
                        <a14:foregroundMark x1="40763" y1="88981" x2="40763" y2="88981"/>
                        <a14:foregroundMark x1="41001" y1="91684" x2="41001" y2="91684"/>
                        <a14:backgroundMark x1="358" y1="66944" x2="358" y2="66944"/>
                        <a14:backgroundMark x1="238" y1="71726" x2="238" y2="71726"/>
                        <a14:backgroundMark x1="238" y1="68191" x2="238" y2="68191"/>
                        <a14:backgroundMark x1="238" y1="63410" x2="238" y2="63410"/>
                        <a14:backgroundMark x1="15733" y1="99376" x2="15733" y2="99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87" y="1782535"/>
            <a:ext cx="7253025" cy="415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 descr="C:\Users\smwesten\AppData\Local\Microsoft\Windows\Temporary Internet Files\Content.IE5\E714JKYA\MC900432618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04" y="6242981"/>
            <a:ext cx="609806" cy="60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54369" y="6356499"/>
            <a:ext cx="693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 much ET taken from soil storage </a:t>
            </a:r>
            <a:r>
              <a:rPr lang="en-US" b="1" i="1" dirty="0" smtClean="0">
                <a:solidFill>
                  <a:srgbClr val="C00000"/>
                </a:solidFill>
              </a:rPr>
              <a:t>(no ET from interception storage)</a:t>
            </a:r>
            <a:endParaRPr lang="en-US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6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12064"/>
            <a:ext cx="8534400" cy="914400"/>
          </a:xfrm>
        </p:spPr>
        <p:txBody>
          <a:bodyPr/>
          <a:lstStyle/>
          <a:p>
            <a:r>
              <a:rPr lang="en-US" sz="2800" dirty="0" err="1" smtClean="0"/>
              <a:t>swb</a:t>
            </a:r>
            <a:r>
              <a:rPr lang="en-US" sz="2800" dirty="0" smtClean="0"/>
              <a:t> needs better </a:t>
            </a:r>
            <a:r>
              <a:rPr lang="en-US" sz="2800" dirty="0" smtClean="0"/>
              <a:t>tools for </a:t>
            </a:r>
            <a:r>
              <a:rPr lang="en-US" sz="2800" dirty="0" err="1" smtClean="0"/>
              <a:t>munging</a:t>
            </a:r>
            <a:r>
              <a:rPr lang="en-US" sz="2800" dirty="0" smtClean="0"/>
              <a:t> output</a:t>
            </a:r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728" y="1373332"/>
            <a:ext cx="6234545" cy="5256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4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71" y="353272"/>
            <a:ext cx="7772400" cy="914400"/>
          </a:xfrm>
        </p:spPr>
        <p:txBody>
          <a:bodyPr/>
          <a:lstStyle/>
          <a:p>
            <a:r>
              <a:rPr lang="en-US" sz="2400" dirty="0" err="1" smtClean="0"/>
              <a:t>swb</a:t>
            </a:r>
            <a:r>
              <a:rPr lang="en-US" sz="2400" dirty="0" smtClean="0"/>
              <a:t> needs a better way of obtaining gridded daily climate data!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00" y="1500000"/>
            <a:ext cx="4286400" cy="53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64348"/>
            <a:ext cx="4286400" cy="53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3348">
            <a:off x="-127000" y="1364348"/>
            <a:ext cx="4286400" cy="53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80">
            <a:off x="4556552" y="1500000"/>
            <a:ext cx="4286400" cy="53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13" y="1251857"/>
            <a:ext cx="4286400" cy="53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3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swb</a:t>
            </a:r>
            <a:r>
              <a:rPr lang="en-US" dirty="0" smtClean="0"/>
              <a:t> on the web…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04" y="1699260"/>
            <a:ext cx="8579979" cy="4777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060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r>
              <a:rPr lang="en-US" sz="4000" dirty="0" smtClean="0"/>
              <a:t>what is </a:t>
            </a:r>
            <a:r>
              <a:rPr lang="en-US" sz="4000" dirty="0" err="1" smtClean="0"/>
              <a:t>swb</a:t>
            </a:r>
            <a:r>
              <a:rPr lang="en-US" sz="4000" dirty="0" smtClean="0"/>
              <a:t>?</a:t>
            </a:r>
            <a:endParaRPr lang="en-US" sz="4000" dirty="0" smtClean="0"/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4419600" cy="5059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grid-based</a:t>
            </a:r>
          </a:p>
          <a:p>
            <a:pPr>
              <a:lnSpc>
                <a:spcPct val="110000"/>
              </a:lnSpc>
            </a:pPr>
            <a:r>
              <a:rPr lang="en-US" sz="2800" dirty="0" smtClean="0"/>
              <a:t>modified </a:t>
            </a:r>
            <a:r>
              <a:rPr lang="en-US" sz="2800" dirty="0" err="1" smtClean="0"/>
              <a:t>Thornthwaite</a:t>
            </a:r>
            <a:r>
              <a:rPr lang="en-US" sz="2800" dirty="0" smtClean="0"/>
              <a:t>-Mather approach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daily </a:t>
            </a:r>
            <a:r>
              <a:rPr lang="en-US" sz="2800" dirty="0" err="1" smtClean="0"/>
              <a:t>timestep</a:t>
            </a: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dirty="0" smtClean="0"/>
              <a:t>accounts for: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 smtClean="0"/>
              <a:t>snow accumulation / melting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 err="1" smtClean="0"/>
              <a:t>runon</a:t>
            </a:r>
            <a:r>
              <a:rPr lang="en-US" sz="1800" dirty="0" smtClean="0"/>
              <a:t> / runoff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 smtClean="0"/>
              <a:t>interception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 smtClean="0"/>
              <a:t>evapotranspiration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 smtClean="0"/>
              <a:t>runoff from frozen ground 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</p:txBody>
      </p:sp>
      <p:pic>
        <p:nvPicPr>
          <p:cNvPr id="160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66800"/>
            <a:ext cx="3581661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5208155" y="5486400"/>
            <a:ext cx="325004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http://pubs.usgs.gov/tm/tm6-a31/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170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98437"/>
            <a:ext cx="4419600" cy="487363"/>
          </a:xfrm>
        </p:spPr>
        <p:txBody>
          <a:bodyPr/>
          <a:lstStyle/>
          <a:p>
            <a:r>
              <a:rPr lang="en-US" sz="3200" dirty="0" smtClean="0"/>
              <a:t>The future of </a:t>
            </a:r>
            <a:r>
              <a:rPr lang="en-US" sz="3200" dirty="0" err="1" smtClean="0"/>
              <a:t>swb</a:t>
            </a:r>
            <a:r>
              <a:rPr lang="en-US" sz="3200" dirty="0" smtClean="0"/>
              <a:t>?</a:t>
            </a:r>
          </a:p>
        </p:txBody>
      </p:sp>
      <p:sp>
        <p:nvSpPr>
          <p:cNvPr id="174084" name="Text Box 4"/>
          <p:cNvSpPr txBox="1">
            <a:spLocks noChangeArrowheads="1"/>
          </p:cNvSpPr>
          <p:nvPr/>
        </p:nvSpPr>
        <p:spPr bwMode="auto">
          <a:xfrm>
            <a:off x="76200" y="4419600"/>
            <a:ext cx="3943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Mean annual recharge for the period 1989-2000</a:t>
            </a:r>
          </a:p>
        </p:txBody>
      </p:sp>
      <p:sp>
        <p:nvSpPr>
          <p:cNvPr id="2" name="Rectangle 1"/>
          <p:cNvSpPr/>
          <p:nvPr/>
        </p:nvSpPr>
        <p:spPr>
          <a:xfrm>
            <a:off x="914400" y="2643040"/>
            <a:ext cx="7162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All programs evolve until they can send email. </a:t>
            </a:r>
            <a:endParaRPr lang="en-US" sz="4400" dirty="0" smtClean="0"/>
          </a:p>
          <a:p>
            <a:endParaRPr lang="en-US" sz="1600" dirty="0" smtClean="0"/>
          </a:p>
          <a:p>
            <a:r>
              <a:rPr lang="en-US" sz="2400" i="1" dirty="0" smtClean="0"/>
              <a:t>               - Richard Letts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8466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5572125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4876800"/>
            <a:ext cx="4057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Units: millions of acre-feet per year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72780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 contras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5572125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71600"/>
            <a:ext cx="575310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05100" y="6029265"/>
            <a:ext cx="4057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Units: millions of acre-feet per year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32618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1" y="0"/>
            <a:ext cx="8167759" cy="6872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04800"/>
            <a:ext cx="1828800" cy="314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48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495800" y="201612"/>
            <a:ext cx="4419600" cy="331788"/>
          </a:xfrm>
        </p:spPr>
        <p:txBody>
          <a:bodyPr/>
          <a:lstStyle/>
          <a:p>
            <a:r>
              <a:rPr lang="en-US" sz="2000" dirty="0"/>
              <a:t>Mean Annual Recharge: </a:t>
            </a:r>
            <a:r>
              <a:rPr lang="en-US" sz="2000" dirty="0" smtClean="0"/>
              <a:t>1901-2000</a:t>
            </a:r>
            <a:endParaRPr lang="en-US" sz="2000" dirty="0"/>
          </a:p>
        </p:txBody>
      </p:sp>
      <p:pic>
        <p:nvPicPr>
          <p:cNvPr id="20488" name="Picture 8" descr="MEAN_RECHARGE1901_200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5410200" cy="3749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90" name="Picture 10" descr="MEAN_RECHARGE1901_200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260725"/>
            <a:ext cx="5410200" cy="3749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5394325" y="1103313"/>
            <a:ext cx="17304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1992 Land Use</a:t>
            </a:r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5394325" y="4114800"/>
            <a:ext cx="318632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“Predevelopment” Land Use</a:t>
            </a:r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5622925" y="4605338"/>
            <a:ext cx="332110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/>
              <a:t>Mean recharge </a:t>
            </a:r>
          </a:p>
          <a:p>
            <a:r>
              <a:rPr lang="en-US" sz="1600" b="1" dirty="0"/>
              <a:t>(excluding open water): </a:t>
            </a:r>
            <a:r>
              <a:rPr lang="en-US" sz="1600" b="1" dirty="0" smtClean="0"/>
              <a:t> 7.34 </a:t>
            </a:r>
            <a:r>
              <a:rPr lang="en-US" sz="1600" b="1" dirty="0"/>
              <a:t>inches</a:t>
            </a:r>
          </a:p>
        </p:txBody>
      </p:sp>
      <p:sp>
        <p:nvSpPr>
          <p:cNvPr id="20495" name="Text Box 15"/>
          <p:cNvSpPr txBox="1">
            <a:spLocks noChangeArrowheads="1"/>
          </p:cNvSpPr>
          <p:nvPr/>
        </p:nvSpPr>
        <p:spPr bwMode="auto">
          <a:xfrm>
            <a:off x="5638800" y="1524000"/>
            <a:ext cx="33467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/>
              <a:t>Mean recharge </a:t>
            </a:r>
          </a:p>
          <a:p>
            <a:r>
              <a:rPr lang="en-US" sz="1600" b="1" dirty="0"/>
              <a:t>(excluding open water): </a:t>
            </a:r>
            <a:r>
              <a:rPr lang="en-US" sz="1600" b="1" dirty="0" smtClean="0"/>
              <a:t> 6.94 </a:t>
            </a:r>
            <a:r>
              <a:rPr lang="en-US" sz="1600" b="1" dirty="0"/>
              <a:t>inches</a:t>
            </a:r>
          </a:p>
        </p:txBody>
      </p:sp>
    </p:spTree>
    <p:extLst>
      <p:ext uri="{BB962C8B-B14F-4D97-AF65-F5344CB8AC3E}">
        <p14:creationId xmlns:p14="http://schemas.microsoft.com/office/powerpoint/2010/main" val="186429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Mean Annual Recharge: 1900-2000</a:t>
            </a:r>
          </a:p>
        </p:txBody>
      </p:sp>
      <p:pic>
        <p:nvPicPr>
          <p:cNvPr id="23562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228600"/>
            <a:ext cx="8686800" cy="5346700"/>
          </a:xfrm>
          <a:solidFill>
            <a:schemeClr val="tx1"/>
          </a:solidFill>
          <a:ln/>
        </p:spPr>
      </p:pic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228600" y="5638800"/>
            <a:ext cx="811491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 dirty="0"/>
              <a:t>“MEAN RECHARGE”: </a:t>
            </a:r>
            <a:r>
              <a:rPr lang="en-US" sz="1200" dirty="0" err="1"/>
              <a:t>landuse</a:t>
            </a:r>
            <a:r>
              <a:rPr lang="en-US" sz="1200" dirty="0"/>
              <a:t> = 1992 National Land Cover Dataset</a:t>
            </a:r>
          </a:p>
          <a:p>
            <a:r>
              <a:rPr lang="en-US" sz="1200" b="1" dirty="0"/>
              <a:t>“PREDEV MEAN RECHARGE”:</a:t>
            </a:r>
            <a:r>
              <a:rPr lang="en-US" sz="1200" dirty="0"/>
              <a:t> </a:t>
            </a:r>
            <a:r>
              <a:rPr lang="en-US" sz="1200" dirty="0" err="1"/>
              <a:t>landuse</a:t>
            </a:r>
            <a:r>
              <a:rPr lang="en-US" sz="1200" dirty="0"/>
              <a:t> = composite vegetative land cover from surveyor’s records – ~1835 - ~1870</a:t>
            </a:r>
          </a:p>
          <a:p>
            <a:r>
              <a:rPr lang="en-US" sz="1200" b="1" dirty="0"/>
              <a:t>“URBAN CN MEAN RECHARGE”:</a:t>
            </a:r>
            <a:r>
              <a:rPr lang="en-US" sz="1200" dirty="0"/>
              <a:t> </a:t>
            </a:r>
            <a:r>
              <a:rPr lang="en-US" sz="1200" dirty="0" err="1"/>
              <a:t>landuse</a:t>
            </a:r>
            <a:r>
              <a:rPr lang="en-US" sz="1200" dirty="0"/>
              <a:t>= 1992 NLCD; CN for high-density and low-density urban set to 92 and 86, </a:t>
            </a:r>
          </a:p>
          <a:p>
            <a:r>
              <a:rPr lang="en-US" sz="1200" dirty="0"/>
              <a:t>   regardless of soil type, on theory that urbanized areas have disturbed, compacted soils that little resemble their</a:t>
            </a:r>
          </a:p>
          <a:p>
            <a:r>
              <a:rPr lang="en-US" sz="1200" dirty="0"/>
              <a:t>   underlying soil hydrologic groups. (Lim and others, 2006, “Effects of initial abstraction and urbanization on estimated runoff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using </a:t>
            </a:r>
            <a:r>
              <a:rPr lang="en-US" sz="1200" dirty="0"/>
              <a:t>curve number technology”, </a:t>
            </a:r>
            <a:r>
              <a:rPr lang="en-US" sz="1200" dirty="0" smtClean="0"/>
              <a:t>   </a:t>
            </a:r>
            <a:r>
              <a:rPr lang="en-US" sz="1200" dirty="0"/>
              <a:t>Journal of the American Water Resources Association, June, 2006.)</a:t>
            </a:r>
          </a:p>
        </p:txBody>
      </p:sp>
    </p:spTree>
    <p:extLst>
      <p:ext uri="{BB962C8B-B14F-4D97-AF65-F5344CB8AC3E}">
        <p14:creationId xmlns:p14="http://schemas.microsoft.com/office/powerpoint/2010/main" val="119616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 sz="2000" dirty="0"/>
              <a:t>Mean Annual Recharge: 1900-2000</a:t>
            </a:r>
          </a:p>
        </p:txBody>
      </p:sp>
      <p:pic>
        <p:nvPicPr>
          <p:cNvPr id="2058" name="Picture 1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719138"/>
            <a:ext cx="7848600" cy="2193925"/>
          </a:xfrm>
          <a:solidFill>
            <a:schemeClr val="tx1"/>
          </a:solidFill>
          <a:ln/>
        </p:spPr>
      </p:pic>
      <p:pic>
        <p:nvPicPr>
          <p:cNvPr id="2060" name="Picture 1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"/>
          <a:stretch>
            <a:fillRect/>
          </a:stretch>
        </p:blipFill>
        <p:spPr>
          <a:xfrm>
            <a:off x="685800" y="2776538"/>
            <a:ext cx="7848600" cy="4081462"/>
          </a:xfrm>
          <a:solidFill>
            <a:schemeClr val="tx1"/>
          </a:solidFill>
          <a:ln/>
        </p:spPr>
      </p:pic>
    </p:spTree>
    <p:extLst>
      <p:ext uri="{BB962C8B-B14F-4D97-AF65-F5344CB8AC3E}">
        <p14:creationId xmlns:p14="http://schemas.microsoft.com/office/powerpoint/2010/main" val="33117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457200"/>
          </a:xfrm>
        </p:spPr>
        <p:txBody>
          <a:bodyPr/>
          <a:lstStyle/>
          <a:p>
            <a:r>
              <a:rPr lang="en-US" sz="2000" dirty="0"/>
              <a:t>Land cover as interpreted from survey records ~ 1820’s through 1850’s</a:t>
            </a:r>
          </a:p>
        </p:txBody>
      </p:sp>
      <p:pic>
        <p:nvPicPr>
          <p:cNvPr id="2064" name="Picture 16" descr="Lake MI GW Model Grid - LAND USE - PREDEVELOPMENT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66"/>
          <a:stretch>
            <a:fillRect/>
          </a:stretch>
        </p:blipFill>
        <p:spPr>
          <a:xfrm>
            <a:off x="276225" y="533400"/>
            <a:ext cx="5667375" cy="6172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66" name="Picture 18" descr="Lake MI GW Model Grid - LAND USE - PREDEVELOP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77" r="38217"/>
          <a:stretch>
            <a:fillRect/>
          </a:stretch>
        </p:blipFill>
        <p:spPr bwMode="auto">
          <a:xfrm>
            <a:off x="5105400" y="4149725"/>
            <a:ext cx="3886200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5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7772400" cy="326136"/>
          </a:xfrm>
        </p:spPr>
        <p:txBody>
          <a:bodyPr/>
          <a:lstStyle/>
          <a:p>
            <a:r>
              <a:rPr lang="en-US" sz="2000" dirty="0"/>
              <a:t>Land cover – National Land Cover Dataset (1992)</a:t>
            </a:r>
          </a:p>
        </p:txBody>
      </p:sp>
      <p:pic>
        <p:nvPicPr>
          <p:cNvPr id="24582" name="Picture 6" descr="Lake MI GW Model Grid - LAND USE - 1992 NLCD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66"/>
          <a:stretch>
            <a:fillRect/>
          </a:stretch>
        </p:blipFill>
        <p:spPr>
          <a:xfrm>
            <a:off x="277813" y="533400"/>
            <a:ext cx="5665787" cy="6172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4" name="Picture 8" descr="Lake MI GW Model Grid - LAND USE - 1992 NLC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78" r="37691"/>
          <a:stretch>
            <a:fillRect/>
          </a:stretch>
        </p:blipFill>
        <p:spPr bwMode="auto">
          <a:xfrm>
            <a:off x="5151438" y="4178300"/>
            <a:ext cx="3840162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3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487363"/>
          </a:xfrm>
        </p:spPr>
        <p:txBody>
          <a:bodyPr/>
          <a:lstStyle/>
          <a:p>
            <a:r>
              <a:rPr lang="en-US" sz="3600" dirty="0" smtClean="0"/>
              <a:t>Initial SWB-derived recharge</a:t>
            </a:r>
          </a:p>
        </p:txBody>
      </p:sp>
      <p:pic>
        <p:nvPicPr>
          <p:cNvPr id="171013" name="Picture 5" descr="SWB-Fish-Climate-FIG 1 - color - ASCE Pa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"/>
          <a:stretch>
            <a:fillRect/>
          </a:stretch>
        </p:blipFill>
        <p:spPr bwMode="auto">
          <a:xfrm>
            <a:off x="609600" y="601663"/>
            <a:ext cx="7772400" cy="592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014" name="Text Box 6"/>
          <p:cNvSpPr txBox="1">
            <a:spLocks noChangeArrowheads="1"/>
          </p:cNvSpPr>
          <p:nvPr/>
        </p:nvSpPr>
        <p:spPr bwMode="auto">
          <a:xfrm>
            <a:off x="1584325" y="6491288"/>
            <a:ext cx="47134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Mean annual recharge for the period 1989-2000</a:t>
            </a:r>
          </a:p>
        </p:txBody>
      </p:sp>
    </p:spTree>
    <p:extLst>
      <p:ext uri="{BB962C8B-B14F-4D97-AF65-F5344CB8AC3E}">
        <p14:creationId xmlns:p14="http://schemas.microsoft.com/office/powerpoint/2010/main" val="351743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229600" cy="685800"/>
          </a:xfrm>
        </p:spPr>
        <p:txBody>
          <a:bodyPr/>
          <a:lstStyle/>
          <a:p>
            <a:r>
              <a:rPr lang="en-US" sz="2800" dirty="0" smtClean="0"/>
              <a:t>what is a “</a:t>
            </a:r>
            <a:r>
              <a:rPr lang="en-US" sz="2800" dirty="0" err="1" smtClean="0"/>
              <a:t>Thornthwaite</a:t>
            </a:r>
            <a:r>
              <a:rPr lang="en-US" sz="2800" dirty="0" smtClean="0"/>
              <a:t>-Mather approach”?</a:t>
            </a: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9" t="8383" r="2432" b="40528"/>
          <a:stretch/>
        </p:blipFill>
        <p:spPr>
          <a:xfrm rot="10800000">
            <a:off x="804920" y="813092"/>
            <a:ext cx="7577080" cy="57160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6294" y="6504159"/>
            <a:ext cx="392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Source: </a:t>
            </a:r>
            <a:r>
              <a:rPr lang="en-US" i="1" dirty="0" err="1" smtClean="0"/>
              <a:t>Thornthwaite</a:t>
            </a:r>
            <a:r>
              <a:rPr lang="en-US" i="1" dirty="0" smtClean="0"/>
              <a:t> and Mather, 1957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4689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9481" y="38100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1945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23073" y="38100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1955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79481" y="3516868"/>
            <a:ext cx="63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1965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23073" y="3505200"/>
            <a:ext cx="61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1975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20489" r="4446" b="20160"/>
          <a:stretch/>
        </p:blipFill>
        <p:spPr bwMode="auto">
          <a:xfrm>
            <a:off x="577158" y="838200"/>
            <a:ext cx="3766242" cy="245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" t="19613" r="4446" b="19941"/>
          <a:stretch/>
        </p:blipFill>
        <p:spPr bwMode="auto">
          <a:xfrm>
            <a:off x="4951377" y="792933"/>
            <a:ext cx="3775296" cy="2498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" t="19613" r="4665" b="20160"/>
          <a:stretch/>
        </p:blipFill>
        <p:spPr bwMode="auto">
          <a:xfrm>
            <a:off x="581685" y="3980911"/>
            <a:ext cx="3757188" cy="2489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" t="19612" r="4665" b="19941"/>
          <a:stretch/>
        </p:blipFill>
        <p:spPr bwMode="auto">
          <a:xfrm>
            <a:off x="4960431" y="3971858"/>
            <a:ext cx="3757188" cy="2498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6477000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Irrigated corn and soybeans shown in </a:t>
            </a:r>
            <a:r>
              <a:rPr lang="en-US" dirty="0" smtClean="0">
                <a:solidFill>
                  <a:srgbClr val="7030A0"/>
                </a:solidFill>
              </a:rPr>
              <a:t>purple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81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4000" contras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9" t="8383" r="2432" b="40528"/>
          <a:stretch/>
        </p:blipFill>
        <p:spPr>
          <a:xfrm rot="10800000">
            <a:off x="838200" y="838200"/>
            <a:ext cx="7543798" cy="56909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6294" y="6504159"/>
            <a:ext cx="392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Source: </a:t>
            </a:r>
            <a:r>
              <a:rPr lang="en-US" i="1" dirty="0" err="1" smtClean="0"/>
              <a:t>Thornthwaite</a:t>
            </a:r>
            <a:r>
              <a:rPr lang="en-US" i="1" dirty="0" smtClean="0"/>
              <a:t> and Mather, 1957</a:t>
            </a:r>
            <a:endParaRPr lang="en-US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523999" y="1642170"/>
            <a:ext cx="65532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“From a comparison of the seasonal march of precipitation with evapotranspiration, the magnitude of other related moisture parameters, the water surplus, water deficit, soil moisture storage, and water runoff may be determined.”</a:t>
            </a:r>
            <a:endParaRPr lang="en-US" sz="3200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4348716" y="3936669"/>
            <a:ext cx="3997391" cy="731024"/>
            <a:chOff x="4348716" y="3936669"/>
            <a:chExt cx="3997391" cy="731024"/>
          </a:xfrm>
        </p:grpSpPr>
        <p:sp>
          <p:nvSpPr>
            <p:cNvPr id="5" name="Freeform 4"/>
            <p:cNvSpPr/>
            <p:nvPr/>
          </p:nvSpPr>
          <p:spPr>
            <a:xfrm>
              <a:off x="4348716" y="4236340"/>
              <a:ext cx="128592" cy="431353"/>
            </a:xfrm>
            <a:custGeom>
              <a:avLst/>
              <a:gdLst>
                <a:gd name="connsiteX0" fmla="*/ 0 w 128592"/>
                <a:gd name="connsiteY0" fmla="*/ 431353 h 431353"/>
                <a:gd name="connsiteX1" fmla="*/ 31898 w 128592"/>
                <a:gd name="connsiteY1" fmla="*/ 378190 h 431353"/>
                <a:gd name="connsiteX2" fmla="*/ 42531 w 128592"/>
                <a:gd name="connsiteY2" fmla="*/ 325027 h 431353"/>
                <a:gd name="connsiteX3" fmla="*/ 53163 w 128592"/>
                <a:gd name="connsiteY3" fmla="*/ 293130 h 431353"/>
                <a:gd name="connsiteX4" fmla="*/ 74428 w 128592"/>
                <a:gd name="connsiteY4" fmla="*/ 176172 h 431353"/>
                <a:gd name="connsiteX5" fmla="*/ 95693 w 128592"/>
                <a:gd name="connsiteY5" fmla="*/ 144274 h 431353"/>
                <a:gd name="connsiteX6" fmla="*/ 106326 w 128592"/>
                <a:gd name="connsiteY6" fmla="*/ 59213 h 431353"/>
                <a:gd name="connsiteX7" fmla="*/ 127591 w 128592"/>
                <a:gd name="connsiteY7" fmla="*/ 367558 h 431353"/>
                <a:gd name="connsiteX8" fmla="*/ 127591 w 128592"/>
                <a:gd name="connsiteY8" fmla="*/ 420720 h 4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592" h="431353">
                  <a:moveTo>
                    <a:pt x="0" y="431353"/>
                  </a:moveTo>
                  <a:cubicBezTo>
                    <a:pt x="10633" y="413632"/>
                    <a:pt x="24223" y="397378"/>
                    <a:pt x="31898" y="378190"/>
                  </a:cubicBezTo>
                  <a:cubicBezTo>
                    <a:pt x="38610" y="361411"/>
                    <a:pt x="38148" y="342559"/>
                    <a:pt x="42531" y="325027"/>
                  </a:cubicBezTo>
                  <a:cubicBezTo>
                    <a:pt x="45249" y="314154"/>
                    <a:pt x="49619" y="303762"/>
                    <a:pt x="53163" y="293130"/>
                  </a:cubicBezTo>
                  <a:cubicBezTo>
                    <a:pt x="56828" y="263813"/>
                    <a:pt x="58039" y="208951"/>
                    <a:pt x="74428" y="176172"/>
                  </a:cubicBezTo>
                  <a:cubicBezTo>
                    <a:pt x="80143" y="164742"/>
                    <a:pt x="88605" y="154907"/>
                    <a:pt x="95693" y="144274"/>
                  </a:cubicBezTo>
                  <a:cubicBezTo>
                    <a:pt x="99237" y="115920"/>
                    <a:pt x="101981" y="87455"/>
                    <a:pt x="106326" y="59213"/>
                  </a:cubicBezTo>
                  <a:cubicBezTo>
                    <a:pt x="139286" y="-155028"/>
                    <a:pt x="125191" y="273943"/>
                    <a:pt x="127591" y="367558"/>
                  </a:cubicBezTo>
                  <a:cubicBezTo>
                    <a:pt x="128045" y="385273"/>
                    <a:pt x="127591" y="402999"/>
                    <a:pt x="127591" y="42072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74534" y="3936669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4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otential recharge, 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742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r>
              <a:rPr lang="en-US" sz="4000" dirty="0" smtClean="0"/>
              <a:t>seasonal march of P and PE</a:t>
            </a:r>
            <a:endParaRPr lang="en-US" sz="4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6294" y="6504159"/>
            <a:ext cx="450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Modified from: </a:t>
            </a:r>
            <a:r>
              <a:rPr lang="en-US" i="1" dirty="0" err="1" smtClean="0"/>
              <a:t>Thornthwaite</a:t>
            </a:r>
            <a:r>
              <a:rPr lang="en-US" i="1" dirty="0" smtClean="0"/>
              <a:t> and Mather, 1955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4" t="6732" r="14316" b="60660"/>
          <a:stretch/>
        </p:blipFill>
        <p:spPr>
          <a:xfrm rot="60000">
            <a:off x="533565" y="895491"/>
            <a:ext cx="5224414" cy="5549169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90943" y="1416527"/>
            <a:ext cx="4060479" cy="4441065"/>
            <a:chOff x="1090943" y="1416527"/>
            <a:chExt cx="4060479" cy="4441065"/>
          </a:xfrm>
        </p:grpSpPr>
        <p:sp>
          <p:nvSpPr>
            <p:cNvPr id="5" name="Freeform 4"/>
            <p:cNvSpPr/>
            <p:nvPr/>
          </p:nvSpPr>
          <p:spPr>
            <a:xfrm>
              <a:off x="2496368" y="2558076"/>
              <a:ext cx="1430503" cy="1750263"/>
            </a:xfrm>
            <a:custGeom>
              <a:avLst/>
              <a:gdLst>
                <a:gd name="connsiteX0" fmla="*/ 0 w 1430503"/>
                <a:gd name="connsiteY0" fmla="*/ 723666 h 1750263"/>
                <a:gd name="connsiteX1" fmla="*/ 185124 w 1430503"/>
                <a:gd name="connsiteY1" fmla="*/ 140245 h 1750263"/>
                <a:gd name="connsiteX2" fmla="*/ 252442 w 1430503"/>
                <a:gd name="connsiteY2" fmla="*/ 16830 h 1750263"/>
                <a:gd name="connsiteX3" fmla="*/ 297320 w 1430503"/>
                <a:gd name="connsiteY3" fmla="*/ 0 h 1750263"/>
                <a:gd name="connsiteX4" fmla="*/ 437566 w 1430503"/>
                <a:gd name="connsiteY4" fmla="*/ 5610 h 1750263"/>
                <a:gd name="connsiteX5" fmla="*/ 617080 w 1430503"/>
                <a:gd name="connsiteY5" fmla="*/ 39269 h 1750263"/>
                <a:gd name="connsiteX6" fmla="*/ 729276 w 1430503"/>
                <a:gd name="connsiteY6" fmla="*/ 173904 h 1750263"/>
                <a:gd name="connsiteX7" fmla="*/ 908790 w 1430503"/>
                <a:gd name="connsiteY7" fmla="*/ 437566 h 1750263"/>
                <a:gd name="connsiteX8" fmla="*/ 1060255 w 1430503"/>
                <a:gd name="connsiteY8" fmla="*/ 790984 h 1750263"/>
                <a:gd name="connsiteX9" fmla="*/ 1178061 w 1430503"/>
                <a:gd name="connsiteY9" fmla="*/ 1082695 h 1750263"/>
                <a:gd name="connsiteX10" fmla="*/ 1234160 w 1430503"/>
                <a:gd name="connsiteY10" fmla="*/ 1267818 h 1750263"/>
                <a:gd name="connsiteX11" fmla="*/ 1312697 w 1430503"/>
                <a:gd name="connsiteY11" fmla="*/ 1357576 h 1750263"/>
                <a:gd name="connsiteX12" fmla="*/ 1430503 w 1430503"/>
                <a:gd name="connsiteY12" fmla="*/ 1419284 h 1750263"/>
                <a:gd name="connsiteX13" fmla="*/ 1408064 w 1430503"/>
                <a:gd name="connsiteY13" fmla="*/ 1587578 h 1750263"/>
                <a:gd name="connsiteX14" fmla="*/ 1368795 w 1430503"/>
                <a:gd name="connsiteY14" fmla="*/ 1694164 h 1750263"/>
                <a:gd name="connsiteX15" fmla="*/ 1318307 w 1430503"/>
                <a:gd name="connsiteY15" fmla="*/ 1750263 h 1750263"/>
                <a:gd name="connsiteX16" fmla="*/ 1279038 w 1430503"/>
                <a:gd name="connsiteY16" fmla="*/ 1744653 h 1750263"/>
                <a:gd name="connsiteX17" fmla="*/ 1183671 w 1430503"/>
                <a:gd name="connsiteY17" fmla="*/ 1722214 h 1750263"/>
                <a:gd name="connsiteX18" fmla="*/ 1138793 w 1430503"/>
                <a:gd name="connsiteY18" fmla="*/ 1559529 h 1750263"/>
                <a:gd name="connsiteX19" fmla="*/ 1077085 w 1430503"/>
                <a:gd name="connsiteY19" fmla="*/ 1363185 h 1750263"/>
                <a:gd name="connsiteX20" fmla="*/ 1020987 w 1430503"/>
                <a:gd name="connsiteY20" fmla="*/ 1284648 h 1750263"/>
                <a:gd name="connsiteX21" fmla="*/ 948059 w 1430503"/>
                <a:gd name="connsiteY21" fmla="*/ 1239769 h 1750263"/>
                <a:gd name="connsiteX22" fmla="*/ 875131 w 1430503"/>
                <a:gd name="connsiteY22" fmla="*/ 1250989 h 1750263"/>
                <a:gd name="connsiteX23" fmla="*/ 785374 w 1430503"/>
                <a:gd name="connsiteY23" fmla="*/ 1307087 h 1750263"/>
                <a:gd name="connsiteX24" fmla="*/ 701227 w 1430503"/>
                <a:gd name="connsiteY24" fmla="*/ 1402454 h 1750263"/>
                <a:gd name="connsiteX25" fmla="*/ 645129 w 1430503"/>
                <a:gd name="connsiteY25" fmla="*/ 1458552 h 1750263"/>
                <a:gd name="connsiteX26" fmla="*/ 555372 w 1430503"/>
                <a:gd name="connsiteY26" fmla="*/ 1475382 h 1750263"/>
                <a:gd name="connsiteX27" fmla="*/ 415126 w 1430503"/>
                <a:gd name="connsiteY27" fmla="*/ 1458552 h 1750263"/>
                <a:gd name="connsiteX28" fmla="*/ 297320 w 1430503"/>
                <a:gd name="connsiteY28" fmla="*/ 1464162 h 1750263"/>
                <a:gd name="connsiteX29" fmla="*/ 218783 w 1430503"/>
                <a:gd name="connsiteY29" fmla="*/ 1374405 h 1750263"/>
                <a:gd name="connsiteX30" fmla="*/ 123416 w 1430503"/>
                <a:gd name="connsiteY30" fmla="*/ 1211720 h 1750263"/>
                <a:gd name="connsiteX31" fmla="*/ 67318 w 1430503"/>
                <a:gd name="connsiteY31" fmla="*/ 964888 h 1750263"/>
                <a:gd name="connsiteX32" fmla="*/ 0 w 1430503"/>
                <a:gd name="connsiteY32" fmla="*/ 723666 h 175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430503" h="1750263">
                  <a:moveTo>
                    <a:pt x="0" y="723666"/>
                  </a:moveTo>
                  <a:lnTo>
                    <a:pt x="185124" y="140245"/>
                  </a:lnTo>
                  <a:lnTo>
                    <a:pt x="252442" y="16830"/>
                  </a:lnTo>
                  <a:lnTo>
                    <a:pt x="297320" y="0"/>
                  </a:lnTo>
                  <a:lnTo>
                    <a:pt x="437566" y="5610"/>
                  </a:lnTo>
                  <a:lnTo>
                    <a:pt x="617080" y="39269"/>
                  </a:lnTo>
                  <a:lnTo>
                    <a:pt x="729276" y="173904"/>
                  </a:lnTo>
                  <a:lnTo>
                    <a:pt x="908790" y="437566"/>
                  </a:lnTo>
                  <a:lnTo>
                    <a:pt x="1060255" y="790984"/>
                  </a:lnTo>
                  <a:lnTo>
                    <a:pt x="1178061" y="1082695"/>
                  </a:lnTo>
                  <a:lnTo>
                    <a:pt x="1234160" y="1267818"/>
                  </a:lnTo>
                  <a:lnTo>
                    <a:pt x="1312697" y="1357576"/>
                  </a:lnTo>
                  <a:lnTo>
                    <a:pt x="1430503" y="1419284"/>
                  </a:lnTo>
                  <a:lnTo>
                    <a:pt x="1408064" y="1587578"/>
                  </a:lnTo>
                  <a:lnTo>
                    <a:pt x="1368795" y="1694164"/>
                  </a:lnTo>
                  <a:lnTo>
                    <a:pt x="1318307" y="1750263"/>
                  </a:lnTo>
                  <a:lnTo>
                    <a:pt x="1279038" y="1744653"/>
                  </a:lnTo>
                  <a:lnTo>
                    <a:pt x="1183671" y="1722214"/>
                  </a:lnTo>
                  <a:lnTo>
                    <a:pt x="1138793" y="1559529"/>
                  </a:lnTo>
                  <a:lnTo>
                    <a:pt x="1077085" y="1363185"/>
                  </a:lnTo>
                  <a:lnTo>
                    <a:pt x="1020987" y="1284648"/>
                  </a:lnTo>
                  <a:lnTo>
                    <a:pt x="948059" y="1239769"/>
                  </a:lnTo>
                  <a:lnTo>
                    <a:pt x="875131" y="1250989"/>
                  </a:lnTo>
                  <a:lnTo>
                    <a:pt x="785374" y="1307087"/>
                  </a:lnTo>
                  <a:lnTo>
                    <a:pt x="701227" y="1402454"/>
                  </a:lnTo>
                  <a:lnTo>
                    <a:pt x="645129" y="1458552"/>
                  </a:lnTo>
                  <a:lnTo>
                    <a:pt x="555372" y="1475382"/>
                  </a:lnTo>
                  <a:lnTo>
                    <a:pt x="415126" y="1458552"/>
                  </a:lnTo>
                  <a:lnTo>
                    <a:pt x="297320" y="1464162"/>
                  </a:lnTo>
                  <a:lnTo>
                    <a:pt x="218783" y="1374405"/>
                  </a:lnTo>
                  <a:lnTo>
                    <a:pt x="123416" y="1211720"/>
                  </a:lnTo>
                  <a:lnTo>
                    <a:pt x="67318" y="964888"/>
                  </a:lnTo>
                  <a:lnTo>
                    <a:pt x="0" y="723666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675299" y="2000816"/>
              <a:ext cx="1244851" cy="1973655"/>
            </a:xfrm>
            <a:custGeom>
              <a:avLst/>
              <a:gdLst>
                <a:gd name="connsiteX0" fmla="*/ 0 w 1244851"/>
                <a:gd name="connsiteY0" fmla="*/ 656376 h 1973655"/>
                <a:gd name="connsiteX1" fmla="*/ 104115 w 1244851"/>
                <a:gd name="connsiteY1" fmla="*/ 398352 h 1973655"/>
                <a:gd name="connsiteX2" fmla="*/ 185596 w 1244851"/>
                <a:gd name="connsiteY2" fmla="*/ 176542 h 1973655"/>
                <a:gd name="connsiteX3" fmla="*/ 276131 w 1244851"/>
                <a:gd name="connsiteY3" fmla="*/ 36214 h 1973655"/>
                <a:gd name="connsiteX4" fmla="*/ 389299 w 1244851"/>
                <a:gd name="connsiteY4" fmla="*/ 0 h 1973655"/>
                <a:gd name="connsiteX5" fmla="*/ 520574 w 1244851"/>
                <a:gd name="connsiteY5" fmla="*/ 27160 h 1973655"/>
                <a:gd name="connsiteX6" fmla="*/ 642796 w 1244851"/>
                <a:gd name="connsiteY6" fmla="*/ 113168 h 1973655"/>
                <a:gd name="connsiteX7" fmla="*/ 742384 w 1244851"/>
                <a:gd name="connsiteY7" fmla="*/ 316871 h 1973655"/>
                <a:gd name="connsiteX8" fmla="*/ 810285 w 1244851"/>
                <a:gd name="connsiteY8" fmla="*/ 547734 h 1973655"/>
                <a:gd name="connsiteX9" fmla="*/ 914400 w 1244851"/>
                <a:gd name="connsiteY9" fmla="*/ 823865 h 1973655"/>
                <a:gd name="connsiteX10" fmla="*/ 1000408 w 1244851"/>
                <a:gd name="connsiteY10" fmla="*/ 1122630 h 1973655"/>
                <a:gd name="connsiteX11" fmla="*/ 1104523 w 1244851"/>
                <a:gd name="connsiteY11" fmla="*/ 1471188 h 1973655"/>
                <a:gd name="connsiteX12" fmla="*/ 1186004 w 1244851"/>
                <a:gd name="connsiteY12" fmla="*/ 1756372 h 1973655"/>
                <a:gd name="connsiteX13" fmla="*/ 1244851 w 1244851"/>
                <a:gd name="connsiteY13" fmla="*/ 1973655 h 1973655"/>
                <a:gd name="connsiteX14" fmla="*/ 1099996 w 1244851"/>
                <a:gd name="connsiteY14" fmla="*/ 1883121 h 1973655"/>
                <a:gd name="connsiteX15" fmla="*/ 1041149 w 1244851"/>
                <a:gd name="connsiteY15" fmla="*/ 1756372 h 1973655"/>
                <a:gd name="connsiteX16" fmla="*/ 914400 w 1244851"/>
                <a:gd name="connsiteY16" fmla="*/ 1425921 h 1973655"/>
                <a:gd name="connsiteX17" fmla="*/ 828392 w 1244851"/>
                <a:gd name="connsiteY17" fmla="*/ 1226744 h 1973655"/>
                <a:gd name="connsiteX18" fmla="*/ 778598 w 1244851"/>
                <a:gd name="connsiteY18" fmla="*/ 1086416 h 1973655"/>
                <a:gd name="connsiteX19" fmla="*/ 679010 w 1244851"/>
                <a:gd name="connsiteY19" fmla="*/ 914400 h 1973655"/>
                <a:gd name="connsiteX20" fmla="*/ 574895 w 1244851"/>
                <a:gd name="connsiteY20" fmla="*/ 733331 h 1973655"/>
                <a:gd name="connsiteX21" fmla="*/ 457200 w 1244851"/>
                <a:gd name="connsiteY21" fmla="*/ 611109 h 1973655"/>
                <a:gd name="connsiteX22" fmla="*/ 375719 w 1244851"/>
                <a:gd name="connsiteY22" fmla="*/ 579422 h 1973655"/>
                <a:gd name="connsiteX23" fmla="*/ 239917 w 1244851"/>
                <a:gd name="connsiteY23" fmla="*/ 561315 h 1973655"/>
                <a:gd name="connsiteX24" fmla="*/ 113168 w 1244851"/>
                <a:gd name="connsiteY24" fmla="*/ 556788 h 1973655"/>
                <a:gd name="connsiteX25" fmla="*/ 58848 w 1244851"/>
                <a:gd name="connsiteY25" fmla="*/ 579422 h 1973655"/>
                <a:gd name="connsiteX26" fmla="*/ 40741 w 1244851"/>
                <a:gd name="connsiteY26" fmla="*/ 620162 h 1973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44851" h="1973655">
                  <a:moveTo>
                    <a:pt x="0" y="656376"/>
                  </a:moveTo>
                  <a:lnTo>
                    <a:pt x="104115" y="398352"/>
                  </a:lnTo>
                  <a:lnTo>
                    <a:pt x="185596" y="176542"/>
                  </a:lnTo>
                  <a:lnTo>
                    <a:pt x="276131" y="36214"/>
                  </a:lnTo>
                  <a:lnTo>
                    <a:pt x="389299" y="0"/>
                  </a:lnTo>
                  <a:lnTo>
                    <a:pt x="520574" y="27160"/>
                  </a:lnTo>
                  <a:lnTo>
                    <a:pt x="642796" y="113168"/>
                  </a:lnTo>
                  <a:lnTo>
                    <a:pt x="742384" y="316871"/>
                  </a:lnTo>
                  <a:lnTo>
                    <a:pt x="810285" y="547734"/>
                  </a:lnTo>
                  <a:lnTo>
                    <a:pt x="914400" y="823865"/>
                  </a:lnTo>
                  <a:lnTo>
                    <a:pt x="1000408" y="1122630"/>
                  </a:lnTo>
                  <a:lnTo>
                    <a:pt x="1104523" y="1471188"/>
                  </a:lnTo>
                  <a:lnTo>
                    <a:pt x="1186004" y="1756372"/>
                  </a:lnTo>
                  <a:lnTo>
                    <a:pt x="1244851" y="1973655"/>
                  </a:lnTo>
                  <a:lnTo>
                    <a:pt x="1099996" y="1883121"/>
                  </a:lnTo>
                  <a:lnTo>
                    <a:pt x="1041149" y="1756372"/>
                  </a:lnTo>
                  <a:lnTo>
                    <a:pt x="914400" y="1425921"/>
                  </a:lnTo>
                  <a:lnTo>
                    <a:pt x="828392" y="1226744"/>
                  </a:lnTo>
                  <a:lnTo>
                    <a:pt x="778598" y="1086416"/>
                  </a:lnTo>
                  <a:lnTo>
                    <a:pt x="679010" y="914400"/>
                  </a:lnTo>
                  <a:lnTo>
                    <a:pt x="574895" y="733331"/>
                  </a:lnTo>
                  <a:lnTo>
                    <a:pt x="457200" y="611109"/>
                  </a:lnTo>
                  <a:lnTo>
                    <a:pt x="375719" y="579422"/>
                  </a:lnTo>
                  <a:lnTo>
                    <a:pt x="239917" y="561315"/>
                  </a:lnTo>
                  <a:lnTo>
                    <a:pt x="113168" y="556788"/>
                  </a:lnTo>
                  <a:lnTo>
                    <a:pt x="58848" y="579422"/>
                  </a:lnTo>
                  <a:lnTo>
                    <a:pt x="40741" y="620162"/>
                  </a:lnTo>
                </a:path>
              </a:pathLst>
            </a:custGeom>
            <a:solidFill>
              <a:schemeClr val="accent3">
                <a:lumMod val="60000"/>
                <a:lumOff val="40000"/>
                <a:alpha val="2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090943" y="2688879"/>
              <a:ext cx="1407813" cy="3168713"/>
            </a:xfrm>
            <a:custGeom>
              <a:avLst/>
              <a:gdLst>
                <a:gd name="connsiteX0" fmla="*/ 9053 w 1407813"/>
                <a:gd name="connsiteY0" fmla="*/ 58848 h 3168713"/>
                <a:gd name="connsiteX1" fmla="*/ 0 w 1407813"/>
                <a:gd name="connsiteY1" fmla="*/ 3168713 h 3168713"/>
                <a:gd name="connsiteX2" fmla="*/ 117695 w 1407813"/>
                <a:gd name="connsiteY2" fmla="*/ 3114392 h 3168713"/>
                <a:gd name="connsiteX3" fmla="*/ 276130 w 1407813"/>
                <a:gd name="connsiteY3" fmla="*/ 3041965 h 3168713"/>
                <a:gd name="connsiteX4" fmla="*/ 389299 w 1407813"/>
                <a:gd name="connsiteY4" fmla="*/ 2919743 h 3168713"/>
                <a:gd name="connsiteX5" fmla="*/ 529627 w 1407813"/>
                <a:gd name="connsiteY5" fmla="*/ 2756780 h 3168713"/>
                <a:gd name="connsiteX6" fmla="*/ 656376 w 1407813"/>
                <a:gd name="connsiteY6" fmla="*/ 2580238 h 3168713"/>
                <a:gd name="connsiteX7" fmla="*/ 760491 w 1407813"/>
                <a:gd name="connsiteY7" fmla="*/ 2308634 h 3168713"/>
                <a:gd name="connsiteX8" fmla="*/ 937033 w 1407813"/>
                <a:gd name="connsiteY8" fmla="*/ 1905755 h 3168713"/>
                <a:gd name="connsiteX9" fmla="*/ 1059255 w 1407813"/>
                <a:gd name="connsiteY9" fmla="*/ 1575303 h 3168713"/>
                <a:gd name="connsiteX10" fmla="*/ 1190530 w 1407813"/>
                <a:gd name="connsiteY10" fmla="*/ 1240325 h 3168713"/>
                <a:gd name="connsiteX11" fmla="*/ 1326332 w 1407813"/>
                <a:gd name="connsiteY11" fmla="*/ 887240 h 3168713"/>
                <a:gd name="connsiteX12" fmla="*/ 1407813 w 1407813"/>
                <a:gd name="connsiteY12" fmla="*/ 606582 h 3168713"/>
                <a:gd name="connsiteX13" fmla="*/ 1358019 w 1407813"/>
                <a:gd name="connsiteY13" fmla="*/ 357612 h 3168713"/>
                <a:gd name="connsiteX14" fmla="*/ 1299172 w 1407813"/>
                <a:gd name="connsiteY14" fmla="*/ 217283 h 3168713"/>
                <a:gd name="connsiteX15" fmla="*/ 1190530 w 1407813"/>
                <a:gd name="connsiteY15" fmla="*/ 90535 h 3168713"/>
                <a:gd name="connsiteX16" fmla="*/ 1104522 w 1407813"/>
                <a:gd name="connsiteY16" fmla="*/ 31687 h 3168713"/>
                <a:gd name="connsiteX17" fmla="*/ 1018514 w 1407813"/>
                <a:gd name="connsiteY17" fmla="*/ 0 h 3168713"/>
                <a:gd name="connsiteX18" fmla="*/ 914400 w 1407813"/>
                <a:gd name="connsiteY18" fmla="*/ 22634 h 3168713"/>
                <a:gd name="connsiteX19" fmla="*/ 823865 w 1407813"/>
                <a:gd name="connsiteY19" fmla="*/ 108642 h 3168713"/>
                <a:gd name="connsiteX20" fmla="*/ 728804 w 1407813"/>
                <a:gd name="connsiteY20" fmla="*/ 276131 h 3168713"/>
                <a:gd name="connsiteX21" fmla="*/ 692590 w 1407813"/>
                <a:gd name="connsiteY21" fmla="*/ 411933 h 3168713"/>
                <a:gd name="connsiteX22" fmla="*/ 615635 w 1407813"/>
                <a:gd name="connsiteY22" fmla="*/ 620163 h 3168713"/>
                <a:gd name="connsiteX23" fmla="*/ 534154 w 1407813"/>
                <a:gd name="connsiteY23" fmla="*/ 896293 h 3168713"/>
                <a:gd name="connsiteX24" fmla="*/ 470780 w 1407813"/>
                <a:gd name="connsiteY24" fmla="*/ 1018515 h 3168713"/>
                <a:gd name="connsiteX25" fmla="*/ 407406 w 1407813"/>
                <a:gd name="connsiteY25" fmla="*/ 1099996 h 3168713"/>
                <a:gd name="connsiteX26" fmla="*/ 348558 w 1407813"/>
                <a:gd name="connsiteY26" fmla="*/ 1136210 h 3168713"/>
                <a:gd name="connsiteX27" fmla="*/ 285184 w 1407813"/>
                <a:gd name="connsiteY27" fmla="*/ 1118103 h 3168713"/>
                <a:gd name="connsiteX28" fmla="*/ 230863 w 1407813"/>
                <a:gd name="connsiteY28" fmla="*/ 1050202 h 3168713"/>
                <a:gd name="connsiteX29" fmla="*/ 190122 w 1407813"/>
                <a:gd name="connsiteY29" fmla="*/ 792178 h 3168713"/>
                <a:gd name="connsiteX30" fmla="*/ 153908 w 1407813"/>
                <a:gd name="connsiteY30" fmla="*/ 561315 h 3168713"/>
                <a:gd name="connsiteX31" fmla="*/ 122221 w 1407813"/>
                <a:gd name="connsiteY31" fmla="*/ 344032 h 3168713"/>
                <a:gd name="connsiteX32" fmla="*/ 90534 w 1407813"/>
                <a:gd name="connsiteY32" fmla="*/ 176543 h 3168713"/>
                <a:gd name="connsiteX33" fmla="*/ 9053 w 1407813"/>
                <a:gd name="connsiteY33" fmla="*/ 58848 h 316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07813" h="3168713">
                  <a:moveTo>
                    <a:pt x="9053" y="58848"/>
                  </a:moveTo>
                  <a:cubicBezTo>
                    <a:pt x="6035" y="1095470"/>
                    <a:pt x="3018" y="2132091"/>
                    <a:pt x="0" y="3168713"/>
                  </a:cubicBezTo>
                  <a:lnTo>
                    <a:pt x="117695" y="3114392"/>
                  </a:lnTo>
                  <a:lnTo>
                    <a:pt x="276130" y="3041965"/>
                  </a:lnTo>
                  <a:lnTo>
                    <a:pt x="389299" y="2919743"/>
                  </a:lnTo>
                  <a:lnTo>
                    <a:pt x="529627" y="2756780"/>
                  </a:lnTo>
                  <a:lnTo>
                    <a:pt x="656376" y="2580238"/>
                  </a:lnTo>
                  <a:lnTo>
                    <a:pt x="760491" y="2308634"/>
                  </a:lnTo>
                  <a:lnTo>
                    <a:pt x="937033" y="1905755"/>
                  </a:lnTo>
                  <a:lnTo>
                    <a:pt x="1059255" y="1575303"/>
                  </a:lnTo>
                  <a:lnTo>
                    <a:pt x="1190530" y="1240325"/>
                  </a:lnTo>
                  <a:lnTo>
                    <a:pt x="1326332" y="887240"/>
                  </a:lnTo>
                  <a:lnTo>
                    <a:pt x="1407813" y="606582"/>
                  </a:lnTo>
                  <a:lnTo>
                    <a:pt x="1358019" y="357612"/>
                  </a:lnTo>
                  <a:lnTo>
                    <a:pt x="1299172" y="217283"/>
                  </a:lnTo>
                  <a:lnTo>
                    <a:pt x="1190530" y="90535"/>
                  </a:lnTo>
                  <a:lnTo>
                    <a:pt x="1104522" y="31687"/>
                  </a:lnTo>
                  <a:lnTo>
                    <a:pt x="1018514" y="0"/>
                  </a:lnTo>
                  <a:lnTo>
                    <a:pt x="914400" y="22634"/>
                  </a:lnTo>
                  <a:lnTo>
                    <a:pt x="823865" y="108642"/>
                  </a:lnTo>
                  <a:lnTo>
                    <a:pt x="728804" y="276131"/>
                  </a:lnTo>
                  <a:lnTo>
                    <a:pt x="692590" y="411933"/>
                  </a:lnTo>
                  <a:lnTo>
                    <a:pt x="615635" y="620163"/>
                  </a:lnTo>
                  <a:lnTo>
                    <a:pt x="534154" y="896293"/>
                  </a:lnTo>
                  <a:lnTo>
                    <a:pt x="470780" y="1018515"/>
                  </a:lnTo>
                  <a:lnTo>
                    <a:pt x="407406" y="1099996"/>
                  </a:lnTo>
                  <a:lnTo>
                    <a:pt x="348558" y="1136210"/>
                  </a:lnTo>
                  <a:lnTo>
                    <a:pt x="285184" y="1118103"/>
                  </a:lnTo>
                  <a:lnTo>
                    <a:pt x="230863" y="1050202"/>
                  </a:lnTo>
                  <a:lnTo>
                    <a:pt x="190122" y="792178"/>
                  </a:lnTo>
                  <a:lnTo>
                    <a:pt x="153908" y="561315"/>
                  </a:lnTo>
                  <a:lnTo>
                    <a:pt x="122221" y="344032"/>
                  </a:lnTo>
                  <a:lnTo>
                    <a:pt x="90534" y="176543"/>
                  </a:lnTo>
                  <a:lnTo>
                    <a:pt x="9053" y="58848"/>
                  </a:ln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4721382" y="2747727"/>
              <a:ext cx="430040" cy="3096285"/>
            </a:xfrm>
            <a:custGeom>
              <a:avLst/>
              <a:gdLst>
                <a:gd name="connsiteX0" fmla="*/ 4527 w 430040"/>
                <a:gd name="connsiteY0" fmla="*/ 683536 h 3096285"/>
                <a:gd name="connsiteX1" fmla="*/ 0 w 430040"/>
                <a:gd name="connsiteY1" fmla="*/ 2965010 h 3096285"/>
                <a:gd name="connsiteX2" fmla="*/ 113168 w 430040"/>
                <a:gd name="connsiteY2" fmla="*/ 3005750 h 3096285"/>
                <a:gd name="connsiteX3" fmla="*/ 280658 w 430040"/>
                <a:gd name="connsiteY3" fmla="*/ 3055544 h 3096285"/>
                <a:gd name="connsiteX4" fmla="*/ 411933 w 430040"/>
                <a:gd name="connsiteY4" fmla="*/ 3096285 h 3096285"/>
                <a:gd name="connsiteX5" fmla="*/ 430040 w 430040"/>
                <a:gd name="connsiteY5" fmla="*/ 0 h 3096285"/>
                <a:gd name="connsiteX6" fmla="*/ 353085 w 430040"/>
                <a:gd name="connsiteY6" fmla="*/ 72427 h 3096285"/>
                <a:gd name="connsiteX7" fmla="*/ 303291 w 430040"/>
                <a:gd name="connsiteY7" fmla="*/ 190123 h 3096285"/>
                <a:gd name="connsiteX8" fmla="*/ 244444 w 430040"/>
                <a:gd name="connsiteY8" fmla="*/ 316871 h 3096285"/>
                <a:gd name="connsiteX9" fmla="*/ 194650 w 430040"/>
                <a:gd name="connsiteY9" fmla="*/ 434566 h 3096285"/>
                <a:gd name="connsiteX10" fmla="*/ 126749 w 430040"/>
                <a:gd name="connsiteY10" fmla="*/ 565841 h 3096285"/>
                <a:gd name="connsiteX11" fmla="*/ 81481 w 430040"/>
                <a:gd name="connsiteY11" fmla="*/ 638269 h 3096285"/>
                <a:gd name="connsiteX12" fmla="*/ 4527 w 430040"/>
                <a:gd name="connsiteY12" fmla="*/ 683536 h 309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040" h="3096285">
                  <a:moveTo>
                    <a:pt x="4527" y="683536"/>
                  </a:moveTo>
                  <a:lnTo>
                    <a:pt x="0" y="2965010"/>
                  </a:lnTo>
                  <a:lnTo>
                    <a:pt x="113168" y="3005750"/>
                  </a:lnTo>
                  <a:lnTo>
                    <a:pt x="280658" y="3055544"/>
                  </a:lnTo>
                  <a:lnTo>
                    <a:pt x="411933" y="3096285"/>
                  </a:lnTo>
                  <a:lnTo>
                    <a:pt x="430040" y="0"/>
                  </a:lnTo>
                  <a:lnTo>
                    <a:pt x="353085" y="72427"/>
                  </a:lnTo>
                  <a:lnTo>
                    <a:pt x="303291" y="190123"/>
                  </a:lnTo>
                  <a:lnTo>
                    <a:pt x="244444" y="316871"/>
                  </a:lnTo>
                  <a:lnTo>
                    <a:pt x="194650" y="434566"/>
                  </a:lnTo>
                  <a:lnTo>
                    <a:pt x="126749" y="565841"/>
                  </a:lnTo>
                  <a:lnTo>
                    <a:pt x="81481" y="638269"/>
                  </a:lnTo>
                  <a:lnTo>
                    <a:pt x="4527" y="683536"/>
                  </a:lnTo>
                  <a:close/>
                </a:path>
              </a:pathLst>
            </a:custGeom>
            <a:solidFill>
              <a:schemeClr val="accent4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848911" y="1421813"/>
              <a:ext cx="449272" cy="200851"/>
            </a:xfrm>
            <a:custGeom>
              <a:avLst/>
              <a:gdLst>
                <a:gd name="connsiteX0" fmla="*/ 0 w 449272"/>
                <a:gd name="connsiteY0" fmla="*/ 0 h 200851"/>
                <a:gd name="connsiteX1" fmla="*/ 10571 w 449272"/>
                <a:gd name="connsiteY1" fmla="*/ 200851 h 200851"/>
                <a:gd name="connsiteX2" fmla="*/ 449272 w 449272"/>
                <a:gd name="connsiteY2" fmla="*/ 200851 h 200851"/>
                <a:gd name="connsiteX3" fmla="*/ 443986 w 449272"/>
                <a:gd name="connsiteY3" fmla="*/ 0 h 200851"/>
                <a:gd name="connsiteX4" fmla="*/ 0 w 449272"/>
                <a:gd name="connsiteY4" fmla="*/ 0 h 20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72" h="200851">
                  <a:moveTo>
                    <a:pt x="0" y="0"/>
                  </a:moveTo>
                  <a:lnTo>
                    <a:pt x="10571" y="200851"/>
                  </a:lnTo>
                  <a:lnTo>
                    <a:pt x="449272" y="200851"/>
                  </a:lnTo>
                  <a:lnTo>
                    <a:pt x="4439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414465" y="1416527"/>
              <a:ext cx="443986" cy="216708"/>
            </a:xfrm>
            <a:custGeom>
              <a:avLst/>
              <a:gdLst>
                <a:gd name="connsiteX0" fmla="*/ 0 w 443986"/>
                <a:gd name="connsiteY0" fmla="*/ 0 h 216708"/>
                <a:gd name="connsiteX1" fmla="*/ 15856 w 443986"/>
                <a:gd name="connsiteY1" fmla="*/ 216708 h 216708"/>
                <a:gd name="connsiteX2" fmla="*/ 443986 w 443986"/>
                <a:gd name="connsiteY2" fmla="*/ 216708 h 216708"/>
                <a:gd name="connsiteX3" fmla="*/ 443986 w 443986"/>
                <a:gd name="connsiteY3" fmla="*/ 10571 h 216708"/>
                <a:gd name="connsiteX4" fmla="*/ 0 w 443986"/>
                <a:gd name="connsiteY4" fmla="*/ 0 h 21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986" h="216708">
                  <a:moveTo>
                    <a:pt x="0" y="0"/>
                  </a:moveTo>
                  <a:lnTo>
                    <a:pt x="15856" y="216708"/>
                  </a:lnTo>
                  <a:lnTo>
                    <a:pt x="443986" y="216708"/>
                  </a:lnTo>
                  <a:lnTo>
                    <a:pt x="443986" y="10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4006446" y="1416527"/>
              <a:ext cx="433415" cy="227279"/>
            </a:xfrm>
            <a:custGeom>
              <a:avLst/>
              <a:gdLst>
                <a:gd name="connsiteX0" fmla="*/ 0 w 433415"/>
                <a:gd name="connsiteY0" fmla="*/ 0 h 227279"/>
                <a:gd name="connsiteX1" fmla="*/ 10571 w 433415"/>
                <a:gd name="connsiteY1" fmla="*/ 211422 h 227279"/>
                <a:gd name="connsiteX2" fmla="*/ 433415 w 433415"/>
                <a:gd name="connsiteY2" fmla="*/ 227279 h 227279"/>
                <a:gd name="connsiteX3" fmla="*/ 422844 w 433415"/>
                <a:gd name="connsiteY3" fmla="*/ 10571 h 227279"/>
                <a:gd name="connsiteX4" fmla="*/ 0 w 433415"/>
                <a:gd name="connsiteY4" fmla="*/ 0 h 22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415" h="227279">
                  <a:moveTo>
                    <a:pt x="0" y="0"/>
                  </a:moveTo>
                  <a:lnTo>
                    <a:pt x="10571" y="211422"/>
                  </a:lnTo>
                  <a:lnTo>
                    <a:pt x="433415" y="227279"/>
                  </a:lnTo>
                  <a:lnTo>
                    <a:pt x="422844" y="10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2663917" y="2545429"/>
              <a:ext cx="1252675" cy="1445161"/>
            </a:xfrm>
            <a:custGeom>
              <a:avLst/>
              <a:gdLst>
                <a:gd name="connsiteX0" fmla="*/ 0 w 1252675"/>
                <a:gd name="connsiteY0" fmla="*/ 160772 h 1445161"/>
                <a:gd name="connsiteX1" fmla="*/ 116282 w 1252675"/>
                <a:gd name="connsiteY1" fmla="*/ 12777 h 1445161"/>
                <a:gd name="connsiteX2" fmla="*/ 354132 w 1252675"/>
                <a:gd name="connsiteY2" fmla="*/ 23348 h 1445161"/>
                <a:gd name="connsiteX3" fmla="*/ 539126 w 1252675"/>
                <a:gd name="connsiteY3" fmla="*/ 150201 h 1445161"/>
                <a:gd name="connsiteX4" fmla="*/ 713549 w 1252675"/>
                <a:gd name="connsiteY4" fmla="*/ 409193 h 1445161"/>
                <a:gd name="connsiteX5" fmla="*/ 877401 w 1252675"/>
                <a:gd name="connsiteY5" fmla="*/ 763325 h 1445161"/>
                <a:gd name="connsiteX6" fmla="*/ 977826 w 1252675"/>
                <a:gd name="connsiteY6" fmla="*/ 1048744 h 1445161"/>
                <a:gd name="connsiteX7" fmla="*/ 1078252 w 1252675"/>
                <a:gd name="connsiteY7" fmla="*/ 1286594 h 1445161"/>
                <a:gd name="connsiteX8" fmla="*/ 1252675 w 1252675"/>
                <a:gd name="connsiteY8" fmla="*/ 1445161 h 14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675" h="1445161">
                  <a:moveTo>
                    <a:pt x="0" y="160772"/>
                  </a:moveTo>
                  <a:cubicBezTo>
                    <a:pt x="28630" y="98226"/>
                    <a:pt x="57260" y="35681"/>
                    <a:pt x="116282" y="12777"/>
                  </a:cubicBezTo>
                  <a:cubicBezTo>
                    <a:pt x="175304" y="-10127"/>
                    <a:pt x="283658" y="444"/>
                    <a:pt x="354132" y="23348"/>
                  </a:cubicBezTo>
                  <a:cubicBezTo>
                    <a:pt x="424606" y="46252"/>
                    <a:pt x="479223" y="85894"/>
                    <a:pt x="539126" y="150201"/>
                  </a:cubicBezTo>
                  <a:cubicBezTo>
                    <a:pt x="599029" y="214508"/>
                    <a:pt x="657170" y="307006"/>
                    <a:pt x="713549" y="409193"/>
                  </a:cubicBezTo>
                  <a:cubicBezTo>
                    <a:pt x="769928" y="511380"/>
                    <a:pt x="833355" y="656733"/>
                    <a:pt x="877401" y="763325"/>
                  </a:cubicBezTo>
                  <a:cubicBezTo>
                    <a:pt x="921447" y="869917"/>
                    <a:pt x="944351" y="961533"/>
                    <a:pt x="977826" y="1048744"/>
                  </a:cubicBezTo>
                  <a:cubicBezTo>
                    <a:pt x="1011301" y="1135955"/>
                    <a:pt x="1032444" y="1220525"/>
                    <a:pt x="1078252" y="1286594"/>
                  </a:cubicBezTo>
                  <a:cubicBezTo>
                    <a:pt x="1124060" y="1352663"/>
                    <a:pt x="1188367" y="1398912"/>
                    <a:pt x="1252675" y="1445161"/>
                  </a:cubicBezTo>
                </a:path>
              </a:pathLst>
            </a:custGeom>
            <a:ln w="22225">
              <a:solidFill>
                <a:schemeClr val="accent2">
                  <a:lumMod val="40000"/>
                  <a:lumOff val="60000"/>
                  <a:alpha val="7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>
            <a:off x="2333549" y="1492301"/>
            <a:ext cx="365760" cy="14630"/>
          </a:xfrm>
          <a:custGeom>
            <a:avLst/>
            <a:gdLst>
              <a:gd name="connsiteX0" fmla="*/ 0 w 365760"/>
              <a:gd name="connsiteY0" fmla="*/ 0 h 14630"/>
              <a:gd name="connsiteX1" fmla="*/ 365760 w 365760"/>
              <a:gd name="connsiteY1" fmla="*/ 14630 h 1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5760" h="14630">
                <a:moveTo>
                  <a:pt x="0" y="0"/>
                </a:moveTo>
                <a:lnTo>
                  <a:pt x="365760" y="14630"/>
                </a:lnTo>
              </a:path>
            </a:pathLst>
          </a:custGeom>
          <a:ln w="19050">
            <a:solidFill>
              <a:schemeClr val="accent2">
                <a:lumMod val="40000"/>
                <a:lumOff val="6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9822160">
            <a:off x="1004584" y="100790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</a:rPr>
              <a:t>Precip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19822160">
            <a:off x="1649844" y="1007906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</a:rPr>
              <a:t>potET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9822160">
            <a:off x="2310333" y="100790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</a:rPr>
              <a:t>actET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19822160">
            <a:off x="2762302" y="970627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Surplus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9822160">
            <a:off x="3301987" y="95944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Deficit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54238" y="942277"/>
            <a:ext cx="1303562" cy="505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dirty="0" smtClean="0">
                <a:solidFill>
                  <a:schemeClr val="bg2"/>
                </a:solidFill>
              </a:rPr>
              <a:t>Soil moisture</a:t>
            </a:r>
          </a:p>
          <a:p>
            <a:pPr>
              <a:lnSpc>
                <a:spcPts val="1600"/>
              </a:lnSpc>
            </a:pPr>
            <a:r>
              <a:rPr lang="en-US" sz="1600" dirty="0" smtClean="0">
                <a:solidFill>
                  <a:schemeClr val="bg2"/>
                </a:solidFill>
              </a:rPr>
              <a:t>  (-)         (+)</a:t>
            </a:r>
            <a:endParaRPr lang="en-US" sz="1600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344538" y="5486400"/>
                <a:ext cx="3342262" cy="763094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𝐴𝑃𝑊𝐿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𝑝𝑟𝑒𝑐𝑖𝑝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𝑝𝑜𝑡𝐸𝑇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538" y="5486400"/>
                <a:ext cx="3342262" cy="76309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/>
          <p:cNvSpPr/>
          <p:nvPr/>
        </p:nvSpPr>
        <p:spPr>
          <a:xfrm>
            <a:off x="3920947" y="3445459"/>
            <a:ext cx="811987" cy="2275027"/>
          </a:xfrm>
          <a:custGeom>
            <a:avLst/>
            <a:gdLst>
              <a:gd name="connsiteX0" fmla="*/ 0 w 811987"/>
              <a:gd name="connsiteY0" fmla="*/ 526695 h 2275027"/>
              <a:gd name="connsiteX1" fmla="*/ 58522 w 811987"/>
              <a:gd name="connsiteY1" fmla="*/ 248717 h 2275027"/>
              <a:gd name="connsiteX2" fmla="*/ 109728 w 811987"/>
              <a:gd name="connsiteY2" fmla="*/ 87783 h 2275027"/>
              <a:gd name="connsiteX3" fmla="*/ 160935 w 811987"/>
              <a:gd name="connsiteY3" fmla="*/ 7315 h 2275027"/>
              <a:gd name="connsiteX4" fmla="*/ 234087 w 811987"/>
              <a:gd name="connsiteY4" fmla="*/ 0 h 2275027"/>
              <a:gd name="connsiteX5" fmla="*/ 424282 w 811987"/>
              <a:gd name="connsiteY5" fmla="*/ 36576 h 2275027"/>
              <a:gd name="connsiteX6" fmla="*/ 592531 w 811987"/>
              <a:gd name="connsiteY6" fmla="*/ 58522 h 2275027"/>
              <a:gd name="connsiteX7" fmla="*/ 694944 w 811987"/>
              <a:gd name="connsiteY7" fmla="*/ 43891 h 2275027"/>
              <a:gd name="connsiteX8" fmla="*/ 811987 w 811987"/>
              <a:gd name="connsiteY8" fmla="*/ 0 h 2275027"/>
              <a:gd name="connsiteX9" fmla="*/ 804672 w 811987"/>
              <a:gd name="connsiteY9" fmla="*/ 2275027 h 2275027"/>
              <a:gd name="connsiteX10" fmla="*/ 651053 w 811987"/>
              <a:gd name="connsiteY10" fmla="*/ 2172615 h 2275027"/>
              <a:gd name="connsiteX11" fmla="*/ 482803 w 811987"/>
              <a:gd name="connsiteY11" fmla="*/ 1982419 h 2275027"/>
              <a:gd name="connsiteX12" fmla="*/ 336499 w 811987"/>
              <a:gd name="connsiteY12" fmla="*/ 1653235 h 2275027"/>
              <a:gd name="connsiteX13" fmla="*/ 168250 w 811987"/>
              <a:gd name="connsiteY13" fmla="*/ 1119226 h 2275027"/>
              <a:gd name="connsiteX14" fmla="*/ 0 w 811987"/>
              <a:gd name="connsiteY14" fmla="*/ 526695 h 227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1987" h="2275027">
                <a:moveTo>
                  <a:pt x="0" y="526695"/>
                </a:moveTo>
                <a:lnTo>
                  <a:pt x="58522" y="248717"/>
                </a:lnTo>
                <a:lnTo>
                  <a:pt x="109728" y="87783"/>
                </a:lnTo>
                <a:lnTo>
                  <a:pt x="160935" y="7315"/>
                </a:lnTo>
                <a:lnTo>
                  <a:pt x="234087" y="0"/>
                </a:lnTo>
                <a:lnTo>
                  <a:pt x="424282" y="36576"/>
                </a:lnTo>
                <a:lnTo>
                  <a:pt x="592531" y="58522"/>
                </a:lnTo>
                <a:lnTo>
                  <a:pt x="694944" y="43891"/>
                </a:lnTo>
                <a:lnTo>
                  <a:pt x="811987" y="0"/>
                </a:lnTo>
                <a:cubicBezTo>
                  <a:pt x="809549" y="758342"/>
                  <a:pt x="807110" y="1516685"/>
                  <a:pt x="804672" y="2275027"/>
                </a:cubicBezTo>
                <a:lnTo>
                  <a:pt x="651053" y="2172615"/>
                </a:lnTo>
                <a:lnTo>
                  <a:pt x="482803" y="1982419"/>
                </a:lnTo>
                <a:lnTo>
                  <a:pt x="336499" y="1653235"/>
                </a:lnTo>
                <a:lnTo>
                  <a:pt x="168250" y="1119226"/>
                </a:lnTo>
                <a:lnTo>
                  <a:pt x="0" y="526695"/>
                </a:lnTo>
                <a:close/>
              </a:path>
            </a:pathLst>
          </a:cu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572000" y="1419149"/>
            <a:ext cx="446227" cy="212141"/>
          </a:xfrm>
          <a:custGeom>
            <a:avLst/>
            <a:gdLst>
              <a:gd name="connsiteX0" fmla="*/ 0 w 446227"/>
              <a:gd name="connsiteY0" fmla="*/ 0 h 212141"/>
              <a:gd name="connsiteX1" fmla="*/ 0 w 446227"/>
              <a:gd name="connsiteY1" fmla="*/ 212141 h 212141"/>
              <a:gd name="connsiteX2" fmla="*/ 446227 w 446227"/>
              <a:gd name="connsiteY2" fmla="*/ 212141 h 212141"/>
              <a:gd name="connsiteX3" fmla="*/ 431597 w 446227"/>
              <a:gd name="connsiteY3" fmla="*/ 14630 h 212141"/>
              <a:gd name="connsiteX4" fmla="*/ 0 w 446227"/>
              <a:gd name="connsiteY4" fmla="*/ 0 h 212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227" h="212141">
                <a:moveTo>
                  <a:pt x="0" y="0"/>
                </a:moveTo>
                <a:lnTo>
                  <a:pt x="0" y="212141"/>
                </a:lnTo>
                <a:lnTo>
                  <a:pt x="446227" y="212141"/>
                </a:lnTo>
                <a:lnTo>
                  <a:pt x="431597" y="1463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0" y="1752600"/>
            <a:ext cx="2480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soil moisture utilization</a:t>
            </a:r>
          </a:p>
          <a:p>
            <a:endParaRPr lang="en-US" dirty="0" smtClean="0"/>
          </a:p>
          <a:p>
            <a:r>
              <a:rPr lang="en-US" dirty="0" smtClean="0"/>
              <a:t>soil moisture “recharge”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073547" y="2000815"/>
            <a:ext cx="3022453" cy="126719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439861" y="2514600"/>
            <a:ext cx="1630593" cy="167640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38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153400" cy="1045464"/>
          </a:xfrm>
        </p:spPr>
        <p:txBody>
          <a:bodyPr/>
          <a:lstStyle/>
          <a:p>
            <a:r>
              <a:rPr lang="en-US" sz="3200" dirty="0" smtClean="0"/>
              <a:t>application of </a:t>
            </a:r>
            <a:r>
              <a:rPr lang="en-US" sz="3200" dirty="0" err="1" smtClean="0"/>
              <a:t>Thornthwaite</a:t>
            </a:r>
            <a:r>
              <a:rPr lang="en-US" sz="3200" dirty="0" smtClean="0"/>
              <a:t> and Mather’s method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5421868"/>
            <a:ext cx="343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Modified from</a:t>
            </a:r>
            <a:r>
              <a:rPr lang="en-US" i="1" dirty="0" smtClean="0"/>
              <a:t>: </a:t>
            </a:r>
            <a:r>
              <a:rPr lang="en-US" i="1" dirty="0" err="1" smtClean="0"/>
              <a:t>Thornthwaite</a:t>
            </a:r>
            <a:r>
              <a:rPr lang="en-US" i="1" dirty="0" smtClean="0"/>
              <a:t> </a:t>
            </a:r>
            <a:r>
              <a:rPr lang="en-US" i="1" dirty="0" smtClean="0"/>
              <a:t>, 1958</a:t>
            </a:r>
            <a:endParaRPr lang="en-US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152401" y="1676400"/>
            <a:ext cx="8839200" cy="3639307"/>
            <a:chOff x="152401" y="1828800"/>
            <a:chExt cx="8839200" cy="363930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1" y="1828800"/>
              <a:ext cx="8839200" cy="3639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eform 4"/>
            <p:cNvSpPr/>
            <p:nvPr/>
          </p:nvSpPr>
          <p:spPr>
            <a:xfrm>
              <a:off x="3814549" y="3452884"/>
              <a:ext cx="525439" cy="1883391"/>
            </a:xfrm>
            <a:custGeom>
              <a:avLst/>
              <a:gdLst>
                <a:gd name="connsiteX0" fmla="*/ 0 w 525439"/>
                <a:gd name="connsiteY0" fmla="*/ 1883391 h 1883391"/>
                <a:gd name="connsiteX1" fmla="*/ 13648 w 525439"/>
                <a:gd name="connsiteY1" fmla="*/ 1398895 h 1883391"/>
                <a:gd name="connsiteX2" fmla="*/ 150126 w 525439"/>
                <a:gd name="connsiteY2" fmla="*/ 1214650 h 1883391"/>
                <a:gd name="connsiteX3" fmla="*/ 266132 w 525439"/>
                <a:gd name="connsiteY3" fmla="*/ 798394 h 1883391"/>
                <a:gd name="connsiteX4" fmla="*/ 361666 w 525439"/>
                <a:gd name="connsiteY4" fmla="*/ 368489 h 1883391"/>
                <a:gd name="connsiteX5" fmla="*/ 423081 w 525439"/>
                <a:gd name="connsiteY5" fmla="*/ 143301 h 1883391"/>
                <a:gd name="connsiteX6" fmla="*/ 464024 w 525439"/>
                <a:gd name="connsiteY6" fmla="*/ 40943 h 1883391"/>
                <a:gd name="connsiteX7" fmla="*/ 525439 w 525439"/>
                <a:gd name="connsiteY7" fmla="*/ 0 h 1883391"/>
                <a:gd name="connsiteX8" fmla="*/ 388961 w 525439"/>
                <a:gd name="connsiteY8" fmla="*/ 620973 h 1883391"/>
                <a:gd name="connsiteX9" fmla="*/ 225188 w 525439"/>
                <a:gd name="connsiteY9" fmla="*/ 1235122 h 1883391"/>
                <a:gd name="connsiteX10" fmla="*/ 109182 w 525439"/>
                <a:gd name="connsiteY10" fmla="*/ 1610435 h 1883391"/>
                <a:gd name="connsiteX11" fmla="*/ 20472 w 525439"/>
                <a:gd name="connsiteY11" fmla="*/ 1801504 h 188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5439" h="1883391">
                  <a:moveTo>
                    <a:pt x="0" y="1883391"/>
                  </a:moveTo>
                  <a:lnTo>
                    <a:pt x="13648" y="1398895"/>
                  </a:lnTo>
                  <a:lnTo>
                    <a:pt x="150126" y="1214650"/>
                  </a:lnTo>
                  <a:lnTo>
                    <a:pt x="266132" y="798394"/>
                  </a:lnTo>
                  <a:lnTo>
                    <a:pt x="361666" y="368489"/>
                  </a:lnTo>
                  <a:lnTo>
                    <a:pt x="423081" y="143301"/>
                  </a:lnTo>
                  <a:lnTo>
                    <a:pt x="464024" y="40943"/>
                  </a:lnTo>
                  <a:lnTo>
                    <a:pt x="525439" y="0"/>
                  </a:lnTo>
                  <a:lnTo>
                    <a:pt x="388961" y="620973"/>
                  </a:lnTo>
                  <a:lnTo>
                    <a:pt x="225188" y="1235122"/>
                  </a:lnTo>
                  <a:lnTo>
                    <a:pt x="109182" y="1610435"/>
                  </a:lnTo>
                  <a:lnTo>
                    <a:pt x="20472" y="1801504"/>
                  </a:lnTo>
                </a:path>
              </a:pathLst>
            </a:custGeom>
            <a:solidFill>
              <a:schemeClr val="accent6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766405" y="4476860"/>
              <a:ext cx="512698" cy="914400"/>
            </a:xfrm>
            <a:custGeom>
              <a:avLst/>
              <a:gdLst>
                <a:gd name="connsiteX0" fmla="*/ 0 w 512698"/>
                <a:gd name="connsiteY0" fmla="*/ 914400 h 914400"/>
                <a:gd name="connsiteX1" fmla="*/ 5285 w 512698"/>
                <a:gd name="connsiteY1" fmla="*/ 232564 h 914400"/>
                <a:gd name="connsiteX2" fmla="*/ 195565 w 512698"/>
                <a:gd name="connsiteY2" fmla="*/ 206137 h 914400"/>
                <a:gd name="connsiteX3" fmla="*/ 269563 w 512698"/>
                <a:gd name="connsiteY3" fmla="*/ 184994 h 914400"/>
                <a:gd name="connsiteX4" fmla="*/ 322418 w 512698"/>
                <a:gd name="connsiteY4" fmla="*/ 68712 h 914400"/>
                <a:gd name="connsiteX5" fmla="*/ 348846 w 512698"/>
                <a:gd name="connsiteY5" fmla="*/ 15857 h 914400"/>
                <a:gd name="connsiteX6" fmla="*/ 380559 w 512698"/>
                <a:gd name="connsiteY6" fmla="*/ 0 h 914400"/>
                <a:gd name="connsiteX7" fmla="*/ 433415 w 512698"/>
                <a:gd name="connsiteY7" fmla="*/ 10571 h 914400"/>
                <a:gd name="connsiteX8" fmla="*/ 512698 w 512698"/>
                <a:gd name="connsiteY8" fmla="*/ 89854 h 914400"/>
                <a:gd name="connsiteX9" fmla="*/ 465128 w 512698"/>
                <a:gd name="connsiteY9" fmla="*/ 343561 h 914400"/>
                <a:gd name="connsiteX10" fmla="*/ 422844 w 512698"/>
                <a:gd name="connsiteY10" fmla="*/ 560268 h 914400"/>
                <a:gd name="connsiteX11" fmla="*/ 375274 w 512698"/>
                <a:gd name="connsiteY11" fmla="*/ 687122 h 914400"/>
                <a:gd name="connsiteX12" fmla="*/ 317133 w 512698"/>
                <a:gd name="connsiteY12" fmla="*/ 803404 h 914400"/>
                <a:gd name="connsiteX13" fmla="*/ 232564 w 512698"/>
                <a:gd name="connsiteY13" fmla="*/ 887972 h 914400"/>
                <a:gd name="connsiteX14" fmla="*/ 206136 w 512698"/>
                <a:gd name="connsiteY14" fmla="*/ 914400 h 914400"/>
                <a:gd name="connsiteX15" fmla="*/ 0 w 512698"/>
                <a:gd name="connsiteY1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2698" h="914400">
                  <a:moveTo>
                    <a:pt x="0" y="914400"/>
                  </a:moveTo>
                  <a:cubicBezTo>
                    <a:pt x="1762" y="687121"/>
                    <a:pt x="3523" y="459843"/>
                    <a:pt x="5285" y="232564"/>
                  </a:cubicBezTo>
                  <a:lnTo>
                    <a:pt x="195565" y="206137"/>
                  </a:lnTo>
                  <a:lnTo>
                    <a:pt x="269563" y="184994"/>
                  </a:lnTo>
                  <a:lnTo>
                    <a:pt x="322418" y="68712"/>
                  </a:lnTo>
                  <a:lnTo>
                    <a:pt x="348846" y="15857"/>
                  </a:lnTo>
                  <a:lnTo>
                    <a:pt x="380559" y="0"/>
                  </a:lnTo>
                  <a:lnTo>
                    <a:pt x="433415" y="10571"/>
                  </a:lnTo>
                  <a:lnTo>
                    <a:pt x="512698" y="89854"/>
                  </a:lnTo>
                  <a:lnTo>
                    <a:pt x="465128" y="343561"/>
                  </a:lnTo>
                  <a:lnTo>
                    <a:pt x="422844" y="560268"/>
                  </a:lnTo>
                  <a:lnTo>
                    <a:pt x="375274" y="687122"/>
                  </a:lnTo>
                  <a:lnTo>
                    <a:pt x="317133" y="803404"/>
                  </a:lnTo>
                  <a:lnTo>
                    <a:pt x="232564" y="887972"/>
                  </a:lnTo>
                  <a:lnTo>
                    <a:pt x="206136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6495940" y="4196726"/>
              <a:ext cx="496842" cy="1194534"/>
            </a:xfrm>
            <a:custGeom>
              <a:avLst/>
              <a:gdLst>
                <a:gd name="connsiteX0" fmla="*/ 0 w 496842"/>
                <a:gd name="connsiteY0" fmla="*/ 0 h 1194534"/>
                <a:gd name="connsiteX1" fmla="*/ 0 w 496842"/>
                <a:gd name="connsiteY1" fmla="*/ 1194534 h 1194534"/>
                <a:gd name="connsiteX2" fmla="*/ 174423 w 496842"/>
                <a:gd name="connsiteY2" fmla="*/ 1189249 h 1194534"/>
                <a:gd name="connsiteX3" fmla="*/ 243135 w 496842"/>
                <a:gd name="connsiteY3" fmla="*/ 1168106 h 1194534"/>
                <a:gd name="connsiteX4" fmla="*/ 306562 w 496842"/>
                <a:gd name="connsiteY4" fmla="*/ 1020111 h 1194534"/>
                <a:gd name="connsiteX5" fmla="*/ 417558 w 496842"/>
                <a:gd name="connsiteY5" fmla="*/ 729406 h 1194534"/>
                <a:gd name="connsiteX6" fmla="*/ 496842 w 496842"/>
                <a:gd name="connsiteY6" fmla="*/ 539126 h 1194534"/>
                <a:gd name="connsiteX7" fmla="*/ 465128 w 496842"/>
                <a:gd name="connsiteY7" fmla="*/ 454557 h 1194534"/>
                <a:gd name="connsiteX8" fmla="*/ 433415 w 496842"/>
                <a:gd name="connsiteY8" fmla="*/ 364703 h 1194534"/>
                <a:gd name="connsiteX9" fmla="*/ 428129 w 496842"/>
                <a:gd name="connsiteY9" fmla="*/ 317133 h 1194534"/>
                <a:gd name="connsiteX10" fmla="*/ 401702 w 496842"/>
                <a:gd name="connsiteY10" fmla="*/ 301276 h 1194534"/>
                <a:gd name="connsiteX11" fmla="*/ 354132 w 496842"/>
                <a:gd name="connsiteY11" fmla="*/ 285420 h 1194534"/>
                <a:gd name="connsiteX12" fmla="*/ 290705 w 496842"/>
                <a:gd name="connsiteY12" fmla="*/ 301276 h 1194534"/>
                <a:gd name="connsiteX13" fmla="*/ 227278 w 496842"/>
                <a:gd name="connsiteY13" fmla="*/ 311847 h 1194534"/>
                <a:gd name="connsiteX14" fmla="*/ 195565 w 496842"/>
                <a:gd name="connsiteY14" fmla="*/ 280134 h 1194534"/>
                <a:gd name="connsiteX15" fmla="*/ 137424 w 496842"/>
                <a:gd name="connsiteY15" fmla="*/ 221993 h 1194534"/>
                <a:gd name="connsiteX16" fmla="*/ 116282 w 496842"/>
                <a:gd name="connsiteY16" fmla="*/ 116282 h 1194534"/>
                <a:gd name="connsiteX17" fmla="*/ 73998 w 496842"/>
                <a:gd name="connsiteY17" fmla="*/ 47570 h 1194534"/>
                <a:gd name="connsiteX18" fmla="*/ 0 w 496842"/>
                <a:gd name="connsiteY18" fmla="*/ 0 h 119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6842" h="1194534">
                  <a:moveTo>
                    <a:pt x="0" y="0"/>
                  </a:moveTo>
                  <a:lnTo>
                    <a:pt x="0" y="1194534"/>
                  </a:lnTo>
                  <a:lnTo>
                    <a:pt x="174423" y="1189249"/>
                  </a:lnTo>
                  <a:lnTo>
                    <a:pt x="243135" y="1168106"/>
                  </a:lnTo>
                  <a:lnTo>
                    <a:pt x="306562" y="1020111"/>
                  </a:lnTo>
                  <a:lnTo>
                    <a:pt x="417558" y="729406"/>
                  </a:lnTo>
                  <a:lnTo>
                    <a:pt x="496842" y="539126"/>
                  </a:lnTo>
                  <a:lnTo>
                    <a:pt x="465128" y="454557"/>
                  </a:lnTo>
                  <a:lnTo>
                    <a:pt x="433415" y="364703"/>
                  </a:lnTo>
                  <a:lnTo>
                    <a:pt x="428129" y="317133"/>
                  </a:lnTo>
                  <a:lnTo>
                    <a:pt x="401702" y="301276"/>
                  </a:lnTo>
                  <a:lnTo>
                    <a:pt x="354132" y="285420"/>
                  </a:lnTo>
                  <a:lnTo>
                    <a:pt x="290705" y="301276"/>
                  </a:lnTo>
                  <a:lnTo>
                    <a:pt x="227278" y="311847"/>
                  </a:lnTo>
                  <a:lnTo>
                    <a:pt x="195565" y="280134"/>
                  </a:lnTo>
                  <a:lnTo>
                    <a:pt x="137424" y="221993"/>
                  </a:lnTo>
                  <a:lnTo>
                    <a:pt x="116282" y="116282"/>
                  </a:lnTo>
                  <a:lnTo>
                    <a:pt x="73998" y="47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8393452" y="4207297"/>
              <a:ext cx="174423" cy="1189249"/>
            </a:xfrm>
            <a:custGeom>
              <a:avLst/>
              <a:gdLst>
                <a:gd name="connsiteX0" fmla="*/ 10571 w 174423"/>
                <a:gd name="connsiteY0" fmla="*/ 21142 h 1189249"/>
                <a:gd name="connsiteX1" fmla="*/ 63427 w 174423"/>
                <a:gd name="connsiteY1" fmla="*/ 31713 h 1189249"/>
                <a:gd name="connsiteX2" fmla="*/ 121568 w 174423"/>
                <a:gd name="connsiteY2" fmla="*/ 15857 h 1189249"/>
                <a:gd name="connsiteX3" fmla="*/ 174423 w 174423"/>
                <a:gd name="connsiteY3" fmla="*/ 0 h 1189249"/>
                <a:gd name="connsiteX4" fmla="*/ 163852 w 174423"/>
                <a:gd name="connsiteY4" fmla="*/ 1183963 h 1189249"/>
                <a:gd name="connsiteX5" fmla="*/ 0 w 174423"/>
                <a:gd name="connsiteY5" fmla="*/ 1189249 h 1189249"/>
                <a:gd name="connsiteX6" fmla="*/ 10571 w 174423"/>
                <a:gd name="connsiteY6" fmla="*/ 21142 h 1189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423" h="1189249">
                  <a:moveTo>
                    <a:pt x="10571" y="21142"/>
                  </a:moveTo>
                  <a:lnTo>
                    <a:pt x="63427" y="31713"/>
                  </a:lnTo>
                  <a:lnTo>
                    <a:pt x="121568" y="15857"/>
                  </a:lnTo>
                  <a:lnTo>
                    <a:pt x="174423" y="0"/>
                  </a:lnTo>
                  <a:cubicBezTo>
                    <a:pt x="170899" y="394654"/>
                    <a:pt x="167376" y="789309"/>
                    <a:pt x="163852" y="1183963"/>
                  </a:cubicBezTo>
                  <a:lnTo>
                    <a:pt x="0" y="1189249"/>
                  </a:lnTo>
                  <a:cubicBezTo>
                    <a:pt x="3524" y="803404"/>
                    <a:pt x="7047" y="417558"/>
                    <a:pt x="10571" y="2114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219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smwesten\AppData\Local\Microsoft\Windows\Temporary Internet Files\Content.IE5\512I7V40\MC900290031[1].wmf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141" y="2057400"/>
            <a:ext cx="727295" cy="86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43787" y="1792069"/>
            <a:ext cx="1406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interception</a:t>
            </a:r>
          </a:p>
          <a:p>
            <a:pPr algn="ctr"/>
            <a:r>
              <a:rPr lang="en-US" b="1" dirty="0" smtClean="0"/>
              <a:t>storage</a:t>
            </a:r>
            <a:endParaRPr lang="en-US" b="1" dirty="0"/>
          </a:p>
        </p:txBody>
      </p:sp>
      <p:pic>
        <p:nvPicPr>
          <p:cNvPr id="4103" name="Picture 7" descr="C:\Users\smwesten\AppData\Local\Microsoft\Windows\Temporary Internet Files\Content.IE5\512I7V40\MC900290031[1].wmf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541" y="4126468"/>
            <a:ext cx="1371600" cy="162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40141" y="549806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  <a:r>
              <a:rPr lang="en-US" b="1" dirty="0" smtClean="0"/>
              <a:t>oil storage</a:t>
            </a:r>
            <a:endParaRPr lang="en-US" b="1" dirty="0"/>
          </a:p>
        </p:txBody>
      </p:sp>
      <p:pic>
        <p:nvPicPr>
          <p:cNvPr id="4104" name="Picture 8" descr="C:\Users\smwesten\AppData\Local\Microsoft\Windows\Temporary Internet Files\Content.IE5\512I7V40\MC900290031[1].wmf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41" y="2057400"/>
            <a:ext cx="757237" cy="89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330141" y="2667000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</a:t>
            </a:r>
            <a:r>
              <a:rPr lang="en-US" b="1" dirty="0" smtClean="0"/>
              <a:t>now</a:t>
            </a:r>
          </a:p>
          <a:p>
            <a:pPr algn="ctr"/>
            <a:r>
              <a:rPr lang="en-US" b="1" dirty="0" smtClean="0"/>
              <a:t>storage</a:t>
            </a:r>
            <a:endParaRPr lang="en-US" b="1" dirty="0"/>
          </a:p>
        </p:txBody>
      </p:sp>
      <p:pic>
        <p:nvPicPr>
          <p:cNvPr id="4105" name="Picture 9" descr="C:\Users\smwesten\AppData\Local\Microsoft\Windows\Temporary Internet Files\Content.IE5\512I7V40\MC900198101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66840" y="4126467"/>
            <a:ext cx="530383" cy="99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smwesten\AppData\Local\Microsoft\Windows\Temporary Internet Files\Content.IE5\512I7V40\MC900290031[1].wmf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141" y="5483973"/>
            <a:ext cx="838200" cy="9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urved Connector 7"/>
          <p:cNvCxnSpPr>
            <a:stCxn id="4104" idx="3"/>
            <a:endCxn id="4103" idx="0"/>
          </p:cNvCxnSpPr>
          <p:nvPr/>
        </p:nvCxnSpPr>
        <p:spPr>
          <a:xfrm>
            <a:off x="1630178" y="2505955"/>
            <a:ext cx="3205163" cy="1620513"/>
          </a:xfrm>
          <a:prstGeom prst="curvedConnector2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325032">
            <a:off x="2930341" y="253894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snowmelt</a:t>
            </a:r>
            <a:endParaRPr lang="en-US" dirty="0"/>
          </a:p>
        </p:txBody>
      </p:sp>
      <p:pic>
        <p:nvPicPr>
          <p:cNvPr id="4106" name="Picture 10" descr="C:\Program Files (x86)\Microsoft Office\MEDIA\CAGCAT10\j0293828.wm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418" y="152400"/>
            <a:ext cx="1337523" cy="14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urved Connector 28"/>
          <p:cNvCxnSpPr>
            <a:stCxn id="4106" idx="2"/>
            <a:endCxn id="4104" idx="0"/>
          </p:cNvCxnSpPr>
          <p:nvPr/>
        </p:nvCxnSpPr>
        <p:spPr>
          <a:xfrm rot="5400000">
            <a:off x="2765426" y="46646"/>
            <a:ext cx="496888" cy="3524620"/>
          </a:xfrm>
          <a:prstGeom prst="curvedConnector3">
            <a:avLst>
              <a:gd name="adj1" fmla="val 25280"/>
            </a:avLst>
          </a:prstGeom>
          <a:ln w="57150">
            <a:solidFill>
              <a:schemeClr val="tx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4106" idx="2"/>
            <a:endCxn id="4102" idx="0"/>
          </p:cNvCxnSpPr>
          <p:nvPr/>
        </p:nvCxnSpPr>
        <p:spPr>
          <a:xfrm rot="16200000" flipH="1">
            <a:off x="5082040" y="1254651"/>
            <a:ext cx="496888" cy="1108609"/>
          </a:xfrm>
          <a:prstGeom prst="curvedConnector3">
            <a:avLst>
              <a:gd name="adj1" fmla="val 50000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4106" idx="2"/>
            <a:endCxn id="4103" idx="0"/>
          </p:cNvCxnSpPr>
          <p:nvPr/>
        </p:nvCxnSpPr>
        <p:spPr>
          <a:xfrm rot="16200000" flipH="1">
            <a:off x="3522782" y="2813909"/>
            <a:ext cx="2565956" cy="59161"/>
          </a:xfrm>
          <a:prstGeom prst="curvedConnector3">
            <a:avLst>
              <a:gd name="adj1" fmla="val 40957"/>
            </a:avLst>
          </a:prstGeom>
          <a:ln w="5715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7" name="Picture 11" descr="C:\Users\smwesten\AppData\Local\Microsoft\Windows\Temporary Internet Files\Content.IE5\Q48J3MIH\MC900439799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93987">
            <a:off x="5528392" y="2933978"/>
            <a:ext cx="1211382" cy="218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smwesten\AppData\Local\Microsoft\Windows\Temporary Internet Files\Content.IE5\21K63LLG\MC900431561[1]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2534">
            <a:off x="3169356" y="4248742"/>
            <a:ext cx="1024730" cy="64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" descr="C:\Users\smwesten\AppData\Local\Microsoft\Windows\Temporary Internet Files\Content.IE5\512I7V40\MC900290031[1].wmf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941" y="3962400"/>
            <a:ext cx="838200" cy="9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C:\Users\smwesten\AppData\Local\Microsoft\Windows\Temporary Internet Files\Content.IE5\21K63LLG\MC900431561[1]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2534">
            <a:off x="5988756" y="4777935"/>
            <a:ext cx="1024730" cy="64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Curved Connector 40"/>
          <p:cNvCxnSpPr>
            <a:stCxn id="51" idx="3"/>
            <a:endCxn id="4105" idx="3"/>
          </p:cNvCxnSpPr>
          <p:nvPr/>
        </p:nvCxnSpPr>
        <p:spPr>
          <a:xfrm flipV="1">
            <a:off x="7010481" y="4626136"/>
            <a:ext cx="656359" cy="527681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51" idx="3"/>
            <a:endCxn id="16" idx="0"/>
          </p:cNvCxnSpPr>
          <p:nvPr/>
        </p:nvCxnSpPr>
        <p:spPr>
          <a:xfrm>
            <a:off x="7010481" y="5153817"/>
            <a:ext cx="834760" cy="330156"/>
          </a:xfrm>
          <a:prstGeom prst="curvedConnector2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 rot="539262">
            <a:off x="3198476" y="394443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runoff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 rot="539262">
            <a:off x="6293539" y="4549204"/>
            <a:ext cx="704155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runoff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 rot="5214427">
            <a:off x="4544543" y="238003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rainfall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 rot="21401937">
            <a:off x="2490233" y="1331993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snowfall</a:t>
            </a:r>
            <a:endParaRPr lang="en-US" dirty="0"/>
          </a:p>
        </p:txBody>
      </p:sp>
      <p:pic>
        <p:nvPicPr>
          <p:cNvPr id="62" name="Picture 12" descr="C:\Users\smwesten\AppData\Local\Microsoft\Windows\Temporary Internet Files\Content.IE5\21K63LLG\MC900431561[1]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88875">
            <a:off x="4152348" y="6030242"/>
            <a:ext cx="780780" cy="48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2592190" y="5867400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recharge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 rot="20702983">
            <a:off x="6906618" y="2808595"/>
            <a:ext cx="199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evapotranspiration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788911" y="4841544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[upslope cell]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121341" y="6336268"/>
            <a:ext cx="173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[downslope cell]</a:t>
            </a:r>
            <a:endParaRPr lang="en-US" dirty="0"/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xfrm>
            <a:off x="152400" y="4876800"/>
            <a:ext cx="2223301" cy="1976101"/>
          </a:xfrm>
        </p:spPr>
        <p:txBody>
          <a:bodyPr/>
          <a:lstStyle/>
          <a:p>
            <a:r>
              <a:rPr lang="en-US" u="sng" dirty="0" err="1" smtClean="0"/>
              <a:t>swb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water</a:t>
            </a:r>
            <a:br>
              <a:rPr lang="en-US" dirty="0" smtClean="0"/>
            </a:br>
            <a:r>
              <a:rPr lang="en-US" dirty="0" smtClean="0"/>
              <a:t>balance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4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:\Users\smwesten\AppData\Local\Microsoft\Windows\Temporary Internet Files\Content.IE5\512I7V40\MC900290031[1].wmf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41" y="2057400"/>
            <a:ext cx="757237" cy="89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330141" y="2667000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</a:t>
            </a:r>
            <a:r>
              <a:rPr lang="en-US" b="1" dirty="0" smtClean="0"/>
              <a:t>now</a:t>
            </a:r>
          </a:p>
          <a:p>
            <a:pPr algn="ctr"/>
            <a:r>
              <a:rPr lang="en-US" b="1" dirty="0" smtClean="0"/>
              <a:t>storage</a:t>
            </a:r>
            <a:endParaRPr lang="en-US" b="1" dirty="0"/>
          </a:p>
        </p:txBody>
      </p:sp>
      <p:cxnSp>
        <p:nvCxnSpPr>
          <p:cNvPr id="8" name="Curved Connector 7"/>
          <p:cNvCxnSpPr>
            <a:stCxn id="4104" idx="3"/>
          </p:cNvCxnSpPr>
          <p:nvPr/>
        </p:nvCxnSpPr>
        <p:spPr>
          <a:xfrm>
            <a:off x="1630178" y="2505955"/>
            <a:ext cx="3205163" cy="1620513"/>
          </a:xfrm>
          <a:prstGeom prst="curvedConnector2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325032">
            <a:off x="2930341" y="253894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snowmelt</a:t>
            </a:r>
            <a:endParaRPr lang="en-US" dirty="0"/>
          </a:p>
        </p:txBody>
      </p:sp>
      <p:cxnSp>
        <p:nvCxnSpPr>
          <p:cNvPr id="29" name="Curved Connector 28"/>
          <p:cNvCxnSpPr>
            <a:endCxn id="4104" idx="0"/>
          </p:cNvCxnSpPr>
          <p:nvPr/>
        </p:nvCxnSpPr>
        <p:spPr>
          <a:xfrm rot="5400000">
            <a:off x="2765426" y="46646"/>
            <a:ext cx="496888" cy="3524620"/>
          </a:xfrm>
          <a:prstGeom prst="curvedConnector3">
            <a:avLst>
              <a:gd name="adj1" fmla="val 25280"/>
            </a:avLst>
          </a:prstGeom>
          <a:ln w="57150">
            <a:solidFill>
              <a:schemeClr val="tx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 rot="21401937">
            <a:off x="2490233" y="1331993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snowfall</a:t>
            </a:r>
            <a:endParaRPr lang="en-US" dirty="0"/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xfrm>
            <a:off x="152400" y="4876800"/>
            <a:ext cx="2223301" cy="1976101"/>
          </a:xfrm>
        </p:spPr>
        <p:txBody>
          <a:bodyPr/>
          <a:lstStyle/>
          <a:p>
            <a:r>
              <a:rPr lang="en-US" u="sng" dirty="0" err="1" smtClean="0"/>
              <a:t>swb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water</a:t>
            </a:r>
            <a:br>
              <a:rPr lang="en-US" dirty="0" smtClean="0"/>
            </a:br>
            <a:r>
              <a:rPr lang="en-US" dirty="0" smtClean="0"/>
              <a:t>balance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1384781"/>
            <a:ext cx="32528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Corps of Engineers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PRMS</a:t>
            </a:r>
          </a:p>
        </p:txBody>
      </p:sp>
    </p:spTree>
    <p:extLst>
      <p:ext uri="{BB962C8B-B14F-4D97-AF65-F5344CB8AC3E}">
        <p14:creationId xmlns:p14="http://schemas.microsoft.com/office/powerpoint/2010/main" val="102636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1362</TotalTime>
  <Words>841</Words>
  <Application>Microsoft Office PowerPoint</Application>
  <PresentationFormat>On-screen Show (4:3)</PresentationFormat>
  <Paragraphs>187</Paragraphs>
  <Slides>40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Metro</vt:lpstr>
      <vt:lpstr>April 25, 2012  Steve Westenbroek Wisconsin Water Science Center</vt:lpstr>
      <vt:lpstr>swb</vt:lpstr>
      <vt:lpstr>what is swb?</vt:lpstr>
      <vt:lpstr>what is a “Thornthwaite-Mather approach”?</vt:lpstr>
      <vt:lpstr>PowerPoint Presentation</vt:lpstr>
      <vt:lpstr>seasonal march of P and PE</vt:lpstr>
      <vt:lpstr>application of Thornthwaite and Mather’s method</vt:lpstr>
      <vt:lpstr>swb water balance</vt:lpstr>
      <vt:lpstr>swb water balance</vt:lpstr>
      <vt:lpstr>swb water balance</vt:lpstr>
      <vt:lpstr>swb water balance</vt:lpstr>
      <vt:lpstr>swb water balance</vt:lpstr>
      <vt:lpstr>how much moisture can be pulled from the soil?</vt:lpstr>
      <vt:lpstr>PowerPoint Presentation</vt:lpstr>
      <vt:lpstr>many existing tools for estimating potential recharge</vt:lpstr>
      <vt:lpstr>swb is easy to begin using</vt:lpstr>
      <vt:lpstr>swb designed from the start for groundwater problems</vt:lpstr>
      <vt:lpstr>swb designed to work with PEST</vt:lpstr>
      <vt:lpstr>Initial SWB-derived recharge</vt:lpstr>
      <vt:lpstr>Current version: ported to Fortran 95/2003</vt:lpstr>
      <vt:lpstr>swb was designed to be easily modified!</vt:lpstr>
      <vt:lpstr>swb: irrigation demand</vt:lpstr>
      <vt:lpstr>swb: irrigation demand</vt:lpstr>
      <vt:lpstr>swb: irrigation demand</vt:lpstr>
      <vt:lpstr>Je-ju Island, South Korea</vt:lpstr>
      <vt:lpstr>Je-ju Island, South Korea</vt:lpstr>
      <vt:lpstr>swb needs better tools for munging output</vt:lpstr>
      <vt:lpstr>swb needs a better way of obtaining gridded daily climate data!</vt:lpstr>
      <vt:lpstr>swb on the web…</vt:lpstr>
      <vt:lpstr>The future of swb?</vt:lpstr>
      <vt:lpstr>PowerPoint Presentation</vt:lpstr>
      <vt:lpstr>PowerPoint Presentation</vt:lpstr>
      <vt:lpstr>PowerPoint Presentation</vt:lpstr>
      <vt:lpstr>Mean Annual Recharge: 1901-2000</vt:lpstr>
      <vt:lpstr>Mean Annual Recharge: 1900-2000</vt:lpstr>
      <vt:lpstr>Mean Annual Recharge: 1900-2000</vt:lpstr>
      <vt:lpstr>Land cover as interpreted from survey records ~ 1820’s through 1850’s</vt:lpstr>
      <vt:lpstr>Land cover – National Land Cover Dataset (1992)</vt:lpstr>
      <vt:lpstr>Initial SWB-derived recharge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SWB Brownbag - July 18, 2011 Steve Westenbroek -</dc:title>
  <dc:creator>Westenbroek, Stephen M.</dc:creator>
  <cp:keywords>SWB</cp:keywords>
  <cp:lastModifiedBy>Westenbroek, Stephen M.</cp:lastModifiedBy>
  <cp:revision>112</cp:revision>
  <dcterms:created xsi:type="dcterms:W3CDTF">2011-07-13T21:53:24Z</dcterms:created>
  <dcterms:modified xsi:type="dcterms:W3CDTF">2012-04-25T14:09:10Z</dcterms:modified>
</cp:coreProperties>
</file>